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373" r:id="rId5"/>
    <p:sldId id="413" r:id="rId6"/>
    <p:sldId id="365" r:id="rId7"/>
    <p:sldId id="334" r:id="rId8"/>
    <p:sldId id="379" r:id="rId9"/>
    <p:sldId id="358" r:id="rId10"/>
    <p:sldId id="359" r:id="rId11"/>
    <p:sldId id="377" r:id="rId12"/>
    <p:sldId id="381" r:id="rId13"/>
    <p:sldId id="428" r:id="rId14"/>
    <p:sldId id="415" r:id="rId15"/>
    <p:sldId id="422" r:id="rId16"/>
    <p:sldId id="371" r:id="rId17"/>
    <p:sldId id="424" r:id="rId18"/>
    <p:sldId id="426"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02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4"/>
    <p:restoredTop sz="85966"/>
  </p:normalViewPr>
  <p:slideViewPr>
    <p:cSldViewPr snapToGrid="0">
      <p:cViewPr varScale="1">
        <p:scale>
          <a:sx n="96" d="100"/>
          <a:sy n="96" d="100"/>
        </p:scale>
        <p:origin x="12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B59017-F09B-4E4D-92E6-4813AD26D7F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nl-NL"/>
        </a:p>
      </dgm:t>
    </dgm:pt>
    <dgm:pt modelId="{04629B3E-816A-4416-A16A-BA3C3357D2CA}">
      <dgm:prSet phldrT="[Tekst]"/>
      <dgm:spPr>
        <a:solidFill>
          <a:srgbClr val="600047"/>
        </a:solidFill>
        <a:ln>
          <a:noFill/>
        </a:ln>
      </dgm:spPr>
      <dgm:t>
        <a:bodyPr/>
        <a:lstStyle/>
        <a:p>
          <a:r>
            <a:rPr lang="nl-NL"/>
            <a:t>Nationaal</a:t>
          </a:r>
        </a:p>
      </dgm:t>
    </dgm:pt>
    <dgm:pt modelId="{630722EA-3C4E-4F8D-A414-F76A1E5D5C53}" type="parTrans" cxnId="{A26E754E-B494-421F-ACBD-3B22C68F203B}">
      <dgm:prSet/>
      <dgm:spPr/>
      <dgm:t>
        <a:bodyPr/>
        <a:lstStyle/>
        <a:p>
          <a:endParaRPr lang="nl-NL"/>
        </a:p>
      </dgm:t>
    </dgm:pt>
    <dgm:pt modelId="{059D43F5-27C4-4182-B579-AB48A20E2A25}" type="sibTrans" cxnId="{A26E754E-B494-421F-ACBD-3B22C68F203B}">
      <dgm:prSet/>
      <dgm:spPr/>
      <dgm:t>
        <a:bodyPr/>
        <a:lstStyle/>
        <a:p>
          <a:endParaRPr lang="nl-NL"/>
        </a:p>
      </dgm:t>
    </dgm:pt>
    <dgm:pt modelId="{208013E8-E456-4C38-97F4-CA1CA6A9AA80}">
      <dgm:prSet phldrT="[Tekst]"/>
      <dgm:spPr>
        <a:ln>
          <a:solidFill>
            <a:srgbClr val="9E0330"/>
          </a:solidFill>
        </a:ln>
      </dgm:spPr>
      <dgm:t>
        <a:bodyPr/>
        <a:lstStyle/>
        <a:p>
          <a:r>
            <a:rPr lang="nl-NL"/>
            <a:t>Samenwerkingsverband laadinfrastructuur</a:t>
          </a:r>
        </a:p>
      </dgm:t>
    </dgm:pt>
    <dgm:pt modelId="{DE7D5430-AFE0-4350-B84A-7BB475402213}" type="parTrans" cxnId="{5254E2FD-435E-4522-8539-D6A3A5035C13}">
      <dgm:prSet/>
      <dgm:spPr/>
      <dgm:t>
        <a:bodyPr/>
        <a:lstStyle/>
        <a:p>
          <a:endParaRPr lang="nl-NL"/>
        </a:p>
      </dgm:t>
    </dgm:pt>
    <dgm:pt modelId="{08598C0C-88CA-476A-BA6F-5CCB1FDEA3E7}" type="sibTrans" cxnId="{5254E2FD-435E-4522-8539-D6A3A5035C13}">
      <dgm:prSet/>
      <dgm:spPr/>
      <dgm:t>
        <a:bodyPr/>
        <a:lstStyle/>
        <a:p>
          <a:endParaRPr lang="nl-NL"/>
        </a:p>
      </dgm:t>
    </dgm:pt>
    <dgm:pt modelId="{CCFD2914-9418-457E-8057-FBEA5BC5CBF7}">
      <dgm:prSet phldrT="[Tekst]"/>
      <dgm:spPr>
        <a:ln>
          <a:solidFill>
            <a:srgbClr val="9E0330"/>
          </a:solidFill>
        </a:ln>
      </dgm:spPr>
      <dgm:t>
        <a:bodyPr/>
        <a:lstStyle/>
        <a:p>
          <a:r>
            <a:rPr lang="nl-NL"/>
            <a:t>Nationale Agenda Laadinfrastructuur (NAL)</a:t>
          </a:r>
        </a:p>
      </dgm:t>
    </dgm:pt>
    <dgm:pt modelId="{97E3F03C-7035-4D0A-8675-B05F7809F5EB}" type="parTrans" cxnId="{7CA97332-4C38-4E9E-B155-29C2905103B4}">
      <dgm:prSet/>
      <dgm:spPr/>
      <dgm:t>
        <a:bodyPr/>
        <a:lstStyle/>
        <a:p>
          <a:endParaRPr lang="nl-NL"/>
        </a:p>
      </dgm:t>
    </dgm:pt>
    <dgm:pt modelId="{A0BD3C55-43FB-471C-9C2D-C202C5BAC89E}" type="sibTrans" cxnId="{7CA97332-4C38-4E9E-B155-29C2905103B4}">
      <dgm:prSet/>
      <dgm:spPr/>
      <dgm:t>
        <a:bodyPr/>
        <a:lstStyle/>
        <a:p>
          <a:endParaRPr lang="nl-NL"/>
        </a:p>
      </dgm:t>
    </dgm:pt>
    <dgm:pt modelId="{0551FB84-76BD-46B1-9BA0-92ABAA9D0BC3}">
      <dgm:prSet phldrT="[Tekst]"/>
      <dgm:spPr>
        <a:solidFill>
          <a:srgbClr val="BD6B73"/>
        </a:solidFill>
        <a:ln>
          <a:noFill/>
        </a:ln>
      </dgm:spPr>
      <dgm:t>
        <a:bodyPr/>
        <a:lstStyle/>
        <a:p>
          <a:r>
            <a:rPr lang="nl-NL"/>
            <a:t>Regionaal</a:t>
          </a:r>
        </a:p>
      </dgm:t>
    </dgm:pt>
    <dgm:pt modelId="{4E146D3A-1B85-4334-B943-6CDF1C7BEB9A}" type="parTrans" cxnId="{D2581EF0-8047-4D5F-8E24-DFE672E03F86}">
      <dgm:prSet/>
      <dgm:spPr/>
      <dgm:t>
        <a:bodyPr/>
        <a:lstStyle/>
        <a:p>
          <a:endParaRPr lang="nl-NL"/>
        </a:p>
      </dgm:t>
    </dgm:pt>
    <dgm:pt modelId="{D7ADE0CE-F7B9-4D0F-A9DD-EE3AB8DA822B}" type="sibTrans" cxnId="{D2581EF0-8047-4D5F-8E24-DFE672E03F86}">
      <dgm:prSet/>
      <dgm:spPr/>
      <dgm:t>
        <a:bodyPr/>
        <a:lstStyle/>
        <a:p>
          <a:endParaRPr lang="nl-NL"/>
        </a:p>
      </dgm:t>
    </dgm:pt>
    <dgm:pt modelId="{E68AFDFA-40C7-4084-B0E3-833AB863E13F}">
      <dgm:prSet phldrT="[Tekst]"/>
      <dgm:spPr>
        <a:ln>
          <a:solidFill>
            <a:srgbClr val="8F0024"/>
          </a:solidFill>
        </a:ln>
      </dgm:spPr>
      <dgm:t>
        <a:bodyPr/>
        <a:lstStyle/>
        <a:p>
          <a:r>
            <a:rPr lang="nl-NL"/>
            <a:t>6 regio’s</a:t>
          </a:r>
        </a:p>
      </dgm:t>
    </dgm:pt>
    <dgm:pt modelId="{7F2AEB52-6479-4779-9B39-CADCFA49CA08}" type="parTrans" cxnId="{E9440B51-70E2-4385-8123-F3908567D58B}">
      <dgm:prSet/>
      <dgm:spPr/>
      <dgm:t>
        <a:bodyPr/>
        <a:lstStyle/>
        <a:p>
          <a:endParaRPr lang="nl-NL"/>
        </a:p>
      </dgm:t>
    </dgm:pt>
    <dgm:pt modelId="{B829FBE1-B112-4CB0-861D-B7E9518D313C}" type="sibTrans" cxnId="{E9440B51-70E2-4385-8123-F3908567D58B}">
      <dgm:prSet/>
      <dgm:spPr/>
      <dgm:t>
        <a:bodyPr/>
        <a:lstStyle/>
        <a:p>
          <a:endParaRPr lang="nl-NL"/>
        </a:p>
      </dgm:t>
    </dgm:pt>
    <dgm:pt modelId="{5F6F52E3-42B6-4452-B181-3234717490D6}">
      <dgm:prSet phldrT="[Tekst]"/>
      <dgm:spPr>
        <a:ln>
          <a:solidFill>
            <a:srgbClr val="8F0024"/>
          </a:solidFill>
        </a:ln>
      </dgm:spPr>
      <dgm:t>
        <a:bodyPr/>
        <a:lstStyle/>
        <a:p>
          <a:r>
            <a:rPr lang="nl-NL"/>
            <a:t>Oost Nederland: Gelderland &amp; Overijssel</a:t>
          </a:r>
        </a:p>
      </dgm:t>
    </dgm:pt>
    <dgm:pt modelId="{AEECDAC4-9AF0-4578-992E-6BB14EF989A7}" type="parTrans" cxnId="{778DC583-E4FD-4459-9136-4CB42137C694}">
      <dgm:prSet/>
      <dgm:spPr/>
      <dgm:t>
        <a:bodyPr/>
        <a:lstStyle/>
        <a:p>
          <a:endParaRPr lang="nl-NL"/>
        </a:p>
      </dgm:t>
    </dgm:pt>
    <dgm:pt modelId="{B1BEE192-B162-4143-91A6-1FB7415BCA88}" type="sibTrans" cxnId="{778DC583-E4FD-4459-9136-4CB42137C694}">
      <dgm:prSet/>
      <dgm:spPr/>
      <dgm:t>
        <a:bodyPr/>
        <a:lstStyle/>
        <a:p>
          <a:endParaRPr lang="nl-NL"/>
        </a:p>
      </dgm:t>
    </dgm:pt>
    <dgm:pt modelId="{5542CD65-67D0-4FFD-A300-0E65AC626444}">
      <dgm:prSet phldrT="[Tekst]"/>
      <dgm:spPr>
        <a:solidFill>
          <a:srgbClr val="BBB6DF"/>
        </a:solidFill>
        <a:ln>
          <a:solidFill>
            <a:srgbClr val="BBB6DF"/>
          </a:solidFill>
        </a:ln>
      </dgm:spPr>
      <dgm:t>
        <a:bodyPr/>
        <a:lstStyle/>
        <a:p>
          <a:r>
            <a:rPr lang="nl-NL"/>
            <a:t>GO-RAL</a:t>
          </a:r>
        </a:p>
      </dgm:t>
    </dgm:pt>
    <dgm:pt modelId="{1099F07B-9289-4EBE-8226-5D3CEF3594B5}" type="parTrans" cxnId="{DDF5E9DB-53FD-4A12-9943-993C59FEEBBC}">
      <dgm:prSet/>
      <dgm:spPr/>
      <dgm:t>
        <a:bodyPr/>
        <a:lstStyle/>
        <a:p>
          <a:endParaRPr lang="nl-NL"/>
        </a:p>
      </dgm:t>
    </dgm:pt>
    <dgm:pt modelId="{E363C48F-0693-45C1-B4DD-7ED55D377586}" type="sibTrans" cxnId="{DDF5E9DB-53FD-4A12-9943-993C59FEEBBC}">
      <dgm:prSet/>
      <dgm:spPr/>
      <dgm:t>
        <a:bodyPr/>
        <a:lstStyle/>
        <a:p>
          <a:endParaRPr lang="nl-NL"/>
        </a:p>
      </dgm:t>
    </dgm:pt>
    <dgm:pt modelId="{9879C5F0-0722-41C3-84CD-8B518E0DB8C8}">
      <dgm:prSet phldrT="[Tekst]"/>
      <dgm:spPr>
        <a:ln>
          <a:solidFill>
            <a:srgbClr val="9E0330"/>
          </a:solidFill>
        </a:ln>
      </dgm:spPr>
      <dgm:t>
        <a:bodyPr/>
        <a:lstStyle/>
        <a:p>
          <a:r>
            <a:rPr lang="nl-NL"/>
            <a:t>Cluster logistiek</a:t>
          </a:r>
        </a:p>
      </dgm:t>
    </dgm:pt>
    <dgm:pt modelId="{99C24325-365D-40D8-9EBD-A3A96FCBAB50}" type="parTrans" cxnId="{6326905A-241F-4BB6-A46D-7D3C85CB2896}">
      <dgm:prSet/>
      <dgm:spPr/>
      <dgm:t>
        <a:bodyPr/>
        <a:lstStyle/>
        <a:p>
          <a:endParaRPr lang="nl-NL"/>
        </a:p>
      </dgm:t>
    </dgm:pt>
    <dgm:pt modelId="{9A89B71D-4C5B-4359-93B9-9C23AF6467E4}" type="sibTrans" cxnId="{6326905A-241F-4BB6-A46D-7D3C85CB2896}">
      <dgm:prSet/>
      <dgm:spPr/>
      <dgm:t>
        <a:bodyPr/>
        <a:lstStyle/>
        <a:p>
          <a:endParaRPr lang="nl-NL"/>
        </a:p>
      </dgm:t>
    </dgm:pt>
    <dgm:pt modelId="{FD80560F-AA08-48BB-B2FC-82C0A494D5A6}">
      <dgm:prSet phldrT="[Tekst]"/>
      <dgm:spPr>
        <a:ln>
          <a:solidFill>
            <a:srgbClr val="8F0024"/>
          </a:solidFill>
        </a:ln>
      </dgm:spPr>
      <dgm:t>
        <a:bodyPr/>
        <a:lstStyle/>
        <a:p>
          <a:r>
            <a:rPr lang="nl-NL" dirty="0"/>
            <a:t>GO-RAL: Gelderse Overijsselse Regionale Aanpak Laadinfrastructuur</a:t>
          </a:r>
        </a:p>
      </dgm:t>
    </dgm:pt>
    <dgm:pt modelId="{55D04CDE-F28A-4880-92A0-7A1B334B1241}" type="parTrans" cxnId="{1008436E-2334-45CD-978F-2C03D85894E8}">
      <dgm:prSet/>
      <dgm:spPr/>
      <dgm:t>
        <a:bodyPr/>
        <a:lstStyle/>
        <a:p>
          <a:endParaRPr lang="nl-NL"/>
        </a:p>
      </dgm:t>
    </dgm:pt>
    <dgm:pt modelId="{E558C893-538E-4067-A9DD-5CAF932E1FC9}" type="sibTrans" cxnId="{1008436E-2334-45CD-978F-2C03D85894E8}">
      <dgm:prSet/>
      <dgm:spPr/>
      <dgm:t>
        <a:bodyPr/>
        <a:lstStyle/>
        <a:p>
          <a:endParaRPr lang="nl-NL"/>
        </a:p>
      </dgm:t>
    </dgm:pt>
    <dgm:pt modelId="{90CD651A-D84D-4C44-852A-7030E68034ED}">
      <dgm:prSet/>
      <dgm:spPr>
        <a:solidFill>
          <a:srgbClr val="FFABC1"/>
        </a:solidFill>
        <a:ln>
          <a:noFill/>
        </a:ln>
      </dgm:spPr>
      <dgm:t>
        <a:bodyPr/>
        <a:lstStyle/>
        <a:p>
          <a:r>
            <a:rPr lang="nl-NL" dirty="0"/>
            <a:t>Lokaal</a:t>
          </a:r>
        </a:p>
      </dgm:t>
    </dgm:pt>
    <dgm:pt modelId="{14AC9687-F03C-4020-A266-6D99DE75F3DA}" type="parTrans" cxnId="{68E26D4D-E4BD-4C71-858D-AFA13EA85878}">
      <dgm:prSet/>
      <dgm:spPr/>
      <dgm:t>
        <a:bodyPr/>
        <a:lstStyle/>
        <a:p>
          <a:endParaRPr lang="nl-NL"/>
        </a:p>
      </dgm:t>
    </dgm:pt>
    <dgm:pt modelId="{E8703B1A-C9D2-441E-8190-9B4E95E1056D}" type="sibTrans" cxnId="{68E26D4D-E4BD-4C71-858D-AFA13EA85878}">
      <dgm:prSet/>
      <dgm:spPr/>
      <dgm:t>
        <a:bodyPr/>
        <a:lstStyle/>
        <a:p>
          <a:endParaRPr lang="nl-NL"/>
        </a:p>
      </dgm:t>
    </dgm:pt>
    <dgm:pt modelId="{F28362F5-FBF6-422F-8761-B0C17F62CE96}">
      <dgm:prSet/>
      <dgm:spPr>
        <a:ln>
          <a:solidFill>
            <a:srgbClr val="FFABC1"/>
          </a:solidFill>
        </a:ln>
      </dgm:spPr>
      <dgm:t>
        <a:bodyPr/>
        <a:lstStyle/>
        <a:p>
          <a:r>
            <a:rPr lang="nl-NL" dirty="0"/>
            <a:t>Gemeenten</a:t>
          </a:r>
        </a:p>
      </dgm:t>
    </dgm:pt>
    <dgm:pt modelId="{AAAA14FB-081F-4EEF-994F-A9A50A8F088D}" type="parTrans" cxnId="{7796573C-9B54-4908-9F3E-70C0D257D56A}">
      <dgm:prSet/>
      <dgm:spPr/>
      <dgm:t>
        <a:bodyPr/>
        <a:lstStyle/>
        <a:p>
          <a:endParaRPr lang="nl-NL"/>
        </a:p>
      </dgm:t>
    </dgm:pt>
    <dgm:pt modelId="{13A93625-707C-472E-834F-5A1F55E60DDA}" type="sibTrans" cxnId="{7796573C-9B54-4908-9F3E-70C0D257D56A}">
      <dgm:prSet/>
      <dgm:spPr/>
      <dgm:t>
        <a:bodyPr/>
        <a:lstStyle/>
        <a:p>
          <a:endParaRPr lang="nl-NL"/>
        </a:p>
      </dgm:t>
    </dgm:pt>
    <dgm:pt modelId="{92C91CD7-9E62-4A01-A9F5-65609D76C015}" type="pres">
      <dgm:prSet presAssocID="{ECB59017-F09B-4E4D-92E6-4813AD26D7FC}" presName="linearFlow" presStyleCnt="0">
        <dgm:presLayoutVars>
          <dgm:dir/>
          <dgm:animLvl val="lvl"/>
          <dgm:resizeHandles val="exact"/>
        </dgm:presLayoutVars>
      </dgm:prSet>
      <dgm:spPr/>
    </dgm:pt>
    <dgm:pt modelId="{1940052B-C40A-45F0-9630-D0A2FB13424B}" type="pres">
      <dgm:prSet presAssocID="{04629B3E-816A-4416-A16A-BA3C3357D2CA}" presName="composite" presStyleCnt="0"/>
      <dgm:spPr/>
    </dgm:pt>
    <dgm:pt modelId="{C01C8B3B-1752-4C47-9311-589C2FE1B42A}" type="pres">
      <dgm:prSet presAssocID="{04629B3E-816A-4416-A16A-BA3C3357D2CA}" presName="parentText" presStyleLbl="alignNode1" presStyleIdx="0" presStyleCnt="4">
        <dgm:presLayoutVars>
          <dgm:chMax val="1"/>
          <dgm:bulletEnabled val="1"/>
        </dgm:presLayoutVars>
      </dgm:prSet>
      <dgm:spPr/>
    </dgm:pt>
    <dgm:pt modelId="{8FE408A6-838B-4007-A890-161B6D106180}" type="pres">
      <dgm:prSet presAssocID="{04629B3E-816A-4416-A16A-BA3C3357D2CA}" presName="descendantText" presStyleLbl="alignAcc1" presStyleIdx="0" presStyleCnt="4" custLinFactNeighborX="71" custLinFactNeighborY="-4710">
        <dgm:presLayoutVars>
          <dgm:bulletEnabled val="1"/>
        </dgm:presLayoutVars>
      </dgm:prSet>
      <dgm:spPr/>
    </dgm:pt>
    <dgm:pt modelId="{52D04B73-96DF-40FF-8ACA-3BD844FC2608}" type="pres">
      <dgm:prSet presAssocID="{059D43F5-27C4-4182-B579-AB48A20E2A25}" presName="sp" presStyleCnt="0"/>
      <dgm:spPr/>
    </dgm:pt>
    <dgm:pt modelId="{53D0831A-94CF-4DD3-9C3F-DEA88BB98915}" type="pres">
      <dgm:prSet presAssocID="{0551FB84-76BD-46B1-9BA0-92ABAA9D0BC3}" presName="composite" presStyleCnt="0"/>
      <dgm:spPr/>
    </dgm:pt>
    <dgm:pt modelId="{75CB17A2-FB39-49B3-82B7-6A9FD6534F6E}" type="pres">
      <dgm:prSet presAssocID="{0551FB84-76BD-46B1-9BA0-92ABAA9D0BC3}" presName="parentText" presStyleLbl="alignNode1" presStyleIdx="1" presStyleCnt="4">
        <dgm:presLayoutVars>
          <dgm:chMax val="1"/>
          <dgm:bulletEnabled val="1"/>
        </dgm:presLayoutVars>
      </dgm:prSet>
      <dgm:spPr/>
    </dgm:pt>
    <dgm:pt modelId="{A515E754-25CA-42EB-AE4C-769DD058999D}" type="pres">
      <dgm:prSet presAssocID="{0551FB84-76BD-46B1-9BA0-92ABAA9D0BC3}" presName="descendantText" presStyleLbl="alignAcc1" presStyleIdx="1" presStyleCnt="4">
        <dgm:presLayoutVars>
          <dgm:bulletEnabled val="1"/>
        </dgm:presLayoutVars>
      </dgm:prSet>
      <dgm:spPr/>
    </dgm:pt>
    <dgm:pt modelId="{EAC7D7B4-8BB6-4C9A-90D0-8109F4152989}" type="pres">
      <dgm:prSet presAssocID="{D7ADE0CE-F7B9-4D0F-A9DD-EE3AB8DA822B}" presName="sp" presStyleCnt="0"/>
      <dgm:spPr/>
    </dgm:pt>
    <dgm:pt modelId="{06959214-461C-4682-A077-C14548651130}" type="pres">
      <dgm:prSet presAssocID="{5542CD65-67D0-4FFD-A300-0E65AC626444}" presName="composite" presStyleCnt="0"/>
      <dgm:spPr/>
    </dgm:pt>
    <dgm:pt modelId="{EB697C45-C7FA-4CC6-A453-739988D19274}" type="pres">
      <dgm:prSet presAssocID="{5542CD65-67D0-4FFD-A300-0E65AC626444}" presName="parentText" presStyleLbl="alignNode1" presStyleIdx="2" presStyleCnt="4">
        <dgm:presLayoutVars>
          <dgm:chMax val="1"/>
          <dgm:bulletEnabled val="1"/>
        </dgm:presLayoutVars>
      </dgm:prSet>
      <dgm:spPr/>
    </dgm:pt>
    <dgm:pt modelId="{30E1DF02-737E-4F8C-BAF0-B10C32D3AA73}" type="pres">
      <dgm:prSet presAssocID="{5542CD65-67D0-4FFD-A300-0E65AC626444}" presName="descendantText" presStyleLbl="alignAcc1" presStyleIdx="2" presStyleCnt="4">
        <dgm:presLayoutVars>
          <dgm:bulletEnabled val="1"/>
        </dgm:presLayoutVars>
      </dgm:prSet>
      <dgm:spPr/>
    </dgm:pt>
    <dgm:pt modelId="{BF28A0C0-4C06-4012-869D-F2A573D2F86F}" type="pres">
      <dgm:prSet presAssocID="{E363C48F-0693-45C1-B4DD-7ED55D377586}" presName="sp" presStyleCnt="0"/>
      <dgm:spPr/>
    </dgm:pt>
    <dgm:pt modelId="{44D76793-5024-4433-AD46-DA560B3B6942}" type="pres">
      <dgm:prSet presAssocID="{90CD651A-D84D-4C44-852A-7030E68034ED}" presName="composite" presStyleCnt="0"/>
      <dgm:spPr/>
    </dgm:pt>
    <dgm:pt modelId="{B17E66D2-C21A-4E19-A04E-C0E996E4ED4F}" type="pres">
      <dgm:prSet presAssocID="{90CD651A-D84D-4C44-852A-7030E68034ED}" presName="parentText" presStyleLbl="alignNode1" presStyleIdx="3" presStyleCnt="4">
        <dgm:presLayoutVars>
          <dgm:chMax val="1"/>
          <dgm:bulletEnabled val="1"/>
        </dgm:presLayoutVars>
      </dgm:prSet>
      <dgm:spPr/>
    </dgm:pt>
    <dgm:pt modelId="{91BDDA86-1581-4405-9A71-BFC0A9669E80}" type="pres">
      <dgm:prSet presAssocID="{90CD651A-D84D-4C44-852A-7030E68034ED}" presName="descendantText" presStyleLbl="alignAcc1" presStyleIdx="3" presStyleCnt="4">
        <dgm:presLayoutVars>
          <dgm:bulletEnabled val="1"/>
        </dgm:presLayoutVars>
      </dgm:prSet>
      <dgm:spPr/>
    </dgm:pt>
  </dgm:ptLst>
  <dgm:cxnLst>
    <dgm:cxn modelId="{17AB6108-D16B-4F2A-BDDC-B78AA46195BD}" type="presOf" srcId="{04629B3E-816A-4416-A16A-BA3C3357D2CA}" destId="{C01C8B3B-1752-4C47-9311-589C2FE1B42A}" srcOrd="0" destOrd="0" presId="urn:microsoft.com/office/officeart/2005/8/layout/chevron2"/>
    <dgm:cxn modelId="{7CA97332-4C38-4E9E-B155-29C2905103B4}" srcId="{04629B3E-816A-4416-A16A-BA3C3357D2CA}" destId="{CCFD2914-9418-457E-8057-FBEA5BC5CBF7}" srcOrd="1" destOrd="0" parTransId="{97E3F03C-7035-4D0A-8675-B05F7809F5EB}" sibTransId="{A0BD3C55-43FB-471C-9C2D-C202C5BAC89E}"/>
    <dgm:cxn modelId="{26BF1B38-C095-47BB-9508-6FDCF2C3B8FB}" type="presOf" srcId="{5F6F52E3-42B6-4452-B181-3234717490D6}" destId="{A515E754-25CA-42EB-AE4C-769DD058999D}" srcOrd="0" destOrd="1" presId="urn:microsoft.com/office/officeart/2005/8/layout/chevron2"/>
    <dgm:cxn modelId="{7796573C-9B54-4908-9F3E-70C0D257D56A}" srcId="{90CD651A-D84D-4C44-852A-7030E68034ED}" destId="{F28362F5-FBF6-422F-8761-B0C17F62CE96}" srcOrd="0" destOrd="0" parTransId="{AAAA14FB-081F-4EEF-994F-A9A50A8F088D}" sibTransId="{13A93625-707C-472E-834F-5A1F55E60DDA}"/>
    <dgm:cxn modelId="{B936FF46-7FEB-4B5F-B12F-300CF6159730}" type="presOf" srcId="{0551FB84-76BD-46B1-9BA0-92ABAA9D0BC3}" destId="{75CB17A2-FB39-49B3-82B7-6A9FD6534F6E}" srcOrd="0" destOrd="0" presId="urn:microsoft.com/office/officeart/2005/8/layout/chevron2"/>
    <dgm:cxn modelId="{68E26D4D-E4BD-4C71-858D-AFA13EA85878}" srcId="{ECB59017-F09B-4E4D-92E6-4813AD26D7FC}" destId="{90CD651A-D84D-4C44-852A-7030E68034ED}" srcOrd="3" destOrd="0" parTransId="{14AC9687-F03C-4020-A266-6D99DE75F3DA}" sibTransId="{E8703B1A-C9D2-441E-8190-9B4E95E1056D}"/>
    <dgm:cxn modelId="{A26E754E-B494-421F-ACBD-3B22C68F203B}" srcId="{ECB59017-F09B-4E4D-92E6-4813AD26D7FC}" destId="{04629B3E-816A-4416-A16A-BA3C3357D2CA}" srcOrd="0" destOrd="0" parTransId="{630722EA-3C4E-4F8D-A414-F76A1E5D5C53}" sibTransId="{059D43F5-27C4-4182-B579-AB48A20E2A25}"/>
    <dgm:cxn modelId="{E9440B51-70E2-4385-8123-F3908567D58B}" srcId="{0551FB84-76BD-46B1-9BA0-92ABAA9D0BC3}" destId="{E68AFDFA-40C7-4084-B0E3-833AB863E13F}" srcOrd="0" destOrd="0" parTransId="{7F2AEB52-6479-4779-9B39-CADCFA49CA08}" sibTransId="{B829FBE1-B112-4CB0-861D-B7E9518D313C}"/>
    <dgm:cxn modelId="{6326905A-241F-4BB6-A46D-7D3C85CB2896}" srcId="{5542CD65-67D0-4FFD-A300-0E65AC626444}" destId="{9879C5F0-0722-41C3-84CD-8B518E0DB8C8}" srcOrd="0" destOrd="0" parTransId="{99C24325-365D-40D8-9EBD-A3A96FCBAB50}" sibTransId="{9A89B71D-4C5B-4359-93B9-9C23AF6467E4}"/>
    <dgm:cxn modelId="{B578F768-60E4-4455-B520-CD2B0FA593D2}" type="presOf" srcId="{5542CD65-67D0-4FFD-A300-0E65AC626444}" destId="{EB697C45-C7FA-4CC6-A453-739988D19274}" srcOrd="0" destOrd="0" presId="urn:microsoft.com/office/officeart/2005/8/layout/chevron2"/>
    <dgm:cxn modelId="{1008436E-2334-45CD-978F-2C03D85894E8}" srcId="{0551FB84-76BD-46B1-9BA0-92ABAA9D0BC3}" destId="{FD80560F-AA08-48BB-B2FC-82C0A494D5A6}" srcOrd="2" destOrd="0" parTransId="{55D04CDE-F28A-4880-92A0-7A1B334B1241}" sibTransId="{E558C893-538E-4067-A9DD-5CAF932E1FC9}"/>
    <dgm:cxn modelId="{7119E67D-B6EF-4397-943D-815E54091196}" type="presOf" srcId="{9879C5F0-0722-41C3-84CD-8B518E0DB8C8}" destId="{30E1DF02-737E-4F8C-BAF0-B10C32D3AA73}" srcOrd="0" destOrd="0" presId="urn:microsoft.com/office/officeart/2005/8/layout/chevron2"/>
    <dgm:cxn modelId="{61DAD982-91E1-4F26-97B2-A3AFB4DB9875}" type="presOf" srcId="{FD80560F-AA08-48BB-B2FC-82C0A494D5A6}" destId="{A515E754-25CA-42EB-AE4C-769DD058999D}" srcOrd="0" destOrd="2" presId="urn:microsoft.com/office/officeart/2005/8/layout/chevron2"/>
    <dgm:cxn modelId="{778DC583-E4FD-4459-9136-4CB42137C694}" srcId="{0551FB84-76BD-46B1-9BA0-92ABAA9D0BC3}" destId="{5F6F52E3-42B6-4452-B181-3234717490D6}" srcOrd="1" destOrd="0" parTransId="{AEECDAC4-9AF0-4578-992E-6BB14EF989A7}" sibTransId="{B1BEE192-B162-4143-91A6-1FB7415BCA88}"/>
    <dgm:cxn modelId="{4EC16A9F-3EB8-4516-B838-0DA87D504E76}" type="presOf" srcId="{ECB59017-F09B-4E4D-92E6-4813AD26D7FC}" destId="{92C91CD7-9E62-4A01-A9F5-65609D76C015}" srcOrd="0" destOrd="0" presId="urn:microsoft.com/office/officeart/2005/8/layout/chevron2"/>
    <dgm:cxn modelId="{A0746FA1-5CE1-4596-9897-53E7BE20839D}" type="presOf" srcId="{90CD651A-D84D-4C44-852A-7030E68034ED}" destId="{B17E66D2-C21A-4E19-A04E-C0E996E4ED4F}" srcOrd="0" destOrd="0" presId="urn:microsoft.com/office/officeart/2005/8/layout/chevron2"/>
    <dgm:cxn modelId="{66DAD9C1-69AF-484F-A46A-0BEFCC2A2746}" type="presOf" srcId="{208013E8-E456-4C38-97F4-CA1CA6A9AA80}" destId="{8FE408A6-838B-4007-A890-161B6D106180}" srcOrd="0" destOrd="0" presId="urn:microsoft.com/office/officeart/2005/8/layout/chevron2"/>
    <dgm:cxn modelId="{7846F0C9-D0EA-425F-9851-824B29AA8AD6}" type="presOf" srcId="{CCFD2914-9418-457E-8057-FBEA5BC5CBF7}" destId="{8FE408A6-838B-4007-A890-161B6D106180}" srcOrd="0" destOrd="1" presId="urn:microsoft.com/office/officeart/2005/8/layout/chevron2"/>
    <dgm:cxn modelId="{DDF5E9DB-53FD-4A12-9943-993C59FEEBBC}" srcId="{ECB59017-F09B-4E4D-92E6-4813AD26D7FC}" destId="{5542CD65-67D0-4FFD-A300-0E65AC626444}" srcOrd="2" destOrd="0" parTransId="{1099F07B-9289-4EBE-8226-5D3CEF3594B5}" sibTransId="{E363C48F-0693-45C1-B4DD-7ED55D377586}"/>
    <dgm:cxn modelId="{D2581EF0-8047-4D5F-8E24-DFE672E03F86}" srcId="{ECB59017-F09B-4E4D-92E6-4813AD26D7FC}" destId="{0551FB84-76BD-46B1-9BA0-92ABAA9D0BC3}" srcOrd="1" destOrd="0" parTransId="{4E146D3A-1B85-4334-B943-6CDF1C7BEB9A}" sibTransId="{D7ADE0CE-F7B9-4D0F-A9DD-EE3AB8DA822B}"/>
    <dgm:cxn modelId="{404E82F2-2A76-42E0-919A-916670E2777E}" type="presOf" srcId="{E68AFDFA-40C7-4084-B0E3-833AB863E13F}" destId="{A515E754-25CA-42EB-AE4C-769DD058999D}" srcOrd="0" destOrd="0" presId="urn:microsoft.com/office/officeart/2005/8/layout/chevron2"/>
    <dgm:cxn modelId="{13A0E2F3-483D-4FE6-BB65-643BF7E1CF43}" type="presOf" srcId="{F28362F5-FBF6-422F-8761-B0C17F62CE96}" destId="{91BDDA86-1581-4405-9A71-BFC0A9669E80}" srcOrd="0" destOrd="0" presId="urn:microsoft.com/office/officeart/2005/8/layout/chevron2"/>
    <dgm:cxn modelId="{5254E2FD-435E-4522-8539-D6A3A5035C13}" srcId="{04629B3E-816A-4416-A16A-BA3C3357D2CA}" destId="{208013E8-E456-4C38-97F4-CA1CA6A9AA80}" srcOrd="0" destOrd="0" parTransId="{DE7D5430-AFE0-4350-B84A-7BB475402213}" sibTransId="{08598C0C-88CA-476A-BA6F-5CCB1FDEA3E7}"/>
    <dgm:cxn modelId="{B780CD5C-704E-49A1-A268-08044A39CE8A}" type="presParOf" srcId="{92C91CD7-9E62-4A01-A9F5-65609D76C015}" destId="{1940052B-C40A-45F0-9630-D0A2FB13424B}" srcOrd="0" destOrd="0" presId="urn:microsoft.com/office/officeart/2005/8/layout/chevron2"/>
    <dgm:cxn modelId="{735EA3A8-0B6C-404A-A26A-8BE3ACD48762}" type="presParOf" srcId="{1940052B-C40A-45F0-9630-D0A2FB13424B}" destId="{C01C8B3B-1752-4C47-9311-589C2FE1B42A}" srcOrd="0" destOrd="0" presId="urn:microsoft.com/office/officeart/2005/8/layout/chevron2"/>
    <dgm:cxn modelId="{BCFB3EC5-1E9E-443F-83E0-378AB92F8F43}" type="presParOf" srcId="{1940052B-C40A-45F0-9630-D0A2FB13424B}" destId="{8FE408A6-838B-4007-A890-161B6D106180}" srcOrd="1" destOrd="0" presId="urn:microsoft.com/office/officeart/2005/8/layout/chevron2"/>
    <dgm:cxn modelId="{EE4B65C3-932F-42D8-80FD-B8813723F159}" type="presParOf" srcId="{92C91CD7-9E62-4A01-A9F5-65609D76C015}" destId="{52D04B73-96DF-40FF-8ACA-3BD844FC2608}" srcOrd="1" destOrd="0" presId="urn:microsoft.com/office/officeart/2005/8/layout/chevron2"/>
    <dgm:cxn modelId="{48768DA3-649B-4CB8-B601-AFDC6825B1F9}" type="presParOf" srcId="{92C91CD7-9E62-4A01-A9F5-65609D76C015}" destId="{53D0831A-94CF-4DD3-9C3F-DEA88BB98915}" srcOrd="2" destOrd="0" presId="urn:microsoft.com/office/officeart/2005/8/layout/chevron2"/>
    <dgm:cxn modelId="{A6692D4A-C7BB-489B-ABA9-FDF2ACB4AEF5}" type="presParOf" srcId="{53D0831A-94CF-4DD3-9C3F-DEA88BB98915}" destId="{75CB17A2-FB39-49B3-82B7-6A9FD6534F6E}" srcOrd="0" destOrd="0" presId="urn:microsoft.com/office/officeart/2005/8/layout/chevron2"/>
    <dgm:cxn modelId="{AF1E7F76-0402-4046-B784-751406EED509}" type="presParOf" srcId="{53D0831A-94CF-4DD3-9C3F-DEA88BB98915}" destId="{A515E754-25CA-42EB-AE4C-769DD058999D}" srcOrd="1" destOrd="0" presId="urn:microsoft.com/office/officeart/2005/8/layout/chevron2"/>
    <dgm:cxn modelId="{2D9141A5-328E-44A3-ABB2-9CE9F12AE8CF}" type="presParOf" srcId="{92C91CD7-9E62-4A01-A9F5-65609D76C015}" destId="{EAC7D7B4-8BB6-4C9A-90D0-8109F4152989}" srcOrd="3" destOrd="0" presId="urn:microsoft.com/office/officeart/2005/8/layout/chevron2"/>
    <dgm:cxn modelId="{5787878B-E529-4B52-91B8-83011BA020E5}" type="presParOf" srcId="{92C91CD7-9E62-4A01-A9F5-65609D76C015}" destId="{06959214-461C-4682-A077-C14548651130}" srcOrd="4" destOrd="0" presId="urn:microsoft.com/office/officeart/2005/8/layout/chevron2"/>
    <dgm:cxn modelId="{5C85E798-F518-422F-8A3C-AA264B61EACB}" type="presParOf" srcId="{06959214-461C-4682-A077-C14548651130}" destId="{EB697C45-C7FA-4CC6-A453-739988D19274}" srcOrd="0" destOrd="0" presId="urn:microsoft.com/office/officeart/2005/8/layout/chevron2"/>
    <dgm:cxn modelId="{3245B7EE-8916-4D4D-82DE-B76D22D8443E}" type="presParOf" srcId="{06959214-461C-4682-A077-C14548651130}" destId="{30E1DF02-737E-4F8C-BAF0-B10C32D3AA73}" srcOrd="1" destOrd="0" presId="urn:microsoft.com/office/officeart/2005/8/layout/chevron2"/>
    <dgm:cxn modelId="{477F8F30-5077-4B26-97F8-A3A406C80611}" type="presParOf" srcId="{92C91CD7-9E62-4A01-A9F5-65609D76C015}" destId="{BF28A0C0-4C06-4012-869D-F2A573D2F86F}" srcOrd="5" destOrd="0" presId="urn:microsoft.com/office/officeart/2005/8/layout/chevron2"/>
    <dgm:cxn modelId="{7A796339-C3D9-463C-9563-9EF07C39AE29}" type="presParOf" srcId="{92C91CD7-9E62-4A01-A9F5-65609D76C015}" destId="{44D76793-5024-4433-AD46-DA560B3B6942}" srcOrd="6" destOrd="0" presId="urn:microsoft.com/office/officeart/2005/8/layout/chevron2"/>
    <dgm:cxn modelId="{30861B41-4888-48E7-BDC2-DF8ED5B37C3D}" type="presParOf" srcId="{44D76793-5024-4433-AD46-DA560B3B6942}" destId="{B17E66D2-C21A-4E19-A04E-C0E996E4ED4F}" srcOrd="0" destOrd="0" presId="urn:microsoft.com/office/officeart/2005/8/layout/chevron2"/>
    <dgm:cxn modelId="{DA3413F3-6B57-418A-85FA-4C4BFCAC25BB}" type="presParOf" srcId="{44D76793-5024-4433-AD46-DA560B3B6942}" destId="{91BDDA86-1581-4405-9A71-BFC0A9669E80}"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C8B3B-1752-4C47-9311-589C2FE1B42A}">
      <dsp:nvSpPr>
        <dsp:cNvPr id="0" name=""/>
        <dsp:cNvSpPr/>
      </dsp:nvSpPr>
      <dsp:spPr>
        <a:xfrm rot="5400000">
          <a:off x="-167496" y="170164"/>
          <a:ext cx="1116641" cy="781648"/>
        </a:xfrm>
        <a:prstGeom prst="chevron">
          <a:avLst/>
        </a:prstGeom>
        <a:solidFill>
          <a:srgbClr val="60004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kern="1200"/>
            <a:t>Nationaal</a:t>
          </a:r>
        </a:p>
      </dsp:txBody>
      <dsp:txXfrm rot="-5400000">
        <a:off x="1" y="393491"/>
        <a:ext cx="781648" cy="334993"/>
      </dsp:txXfrm>
    </dsp:sp>
    <dsp:sp modelId="{8FE408A6-838B-4007-A890-161B6D106180}">
      <dsp:nvSpPr>
        <dsp:cNvPr id="0" name=""/>
        <dsp:cNvSpPr/>
      </dsp:nvSpPr>
      <dsp:spPr>
        <a:xfrm rot="5400000">
          <a:off x="2962004" y="-2180355"/>
          <a:ext cx="725816" cy="5086527"/>
        </a:xfrm>
        <a:prstGeom prst="round2SameRect">
          <a:avLst/>
        </a:prstGeom>
        <a:solidFill>
          <a:schemeClr val="lt1">
            <a:alpha val="90000"/>
            <a:hueOff val="0"/>
            <a:satOff val="0"/>
            <a:lumOff val="0"/>
            <a:alphaOff val="0"/>
          </a:schemeClr>
        </a:solidFill>
        <a:ln w="12700" cap="flat" cmpd="sng" algn="ctr">
          <a:solidFill>
            <a:srgbClr val="9E033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nl-NL" sz="1300" kern="1200"/>
            <a:t>Samenwerkingsverband laadinfrastructuur</a:t>
          </a:r>
        </a:p>
        <a:p>
          <a:pPr marL="114300" lvl="1" indent="-114300" algn="l" defTabSz="577850">
            <a:lnSpc>
              <a:spcPct val="90000"/>
            </a:lnSpc>
            <a:spcBef>
              <a:spcPct val="0"/>
            </a:spcBef>
            <a:spcAft>
              <a:spcPct val="15000"/>
            </a:spcAft>
            <a:buChar char="•"/>
          </a:pPr>
          <a:r>
            <a:rPr lang="nl-NL" sz="1300" kern="1200"/>
            <a:t>Nationale Agenda Laadinfrastructuur (NAL)</a:t>
          </a:r>
        </a:p>
      </dsp:txBody>
      <dsp:txXfrm rot="-5400000">
        <a:off x="781649" y="35431"/>
        <a:ext cx="5051096" cy="654954"/>
      </dsp:txXfrm>
    </dsp:sp>
    <dsp:sp modelId="{75CB17A2-FB39-49B3-82B7-6A9FD6534F6E}">
      <dsp:nvSpPr>
        <dsp:cNvPr id="0" name=""/>
        <dsp:cNvSpPr/>
      </dsp:nvSpPr>
      <dsp:spPr>
        <a:xfrm rot="5400000">
          <a:off x="-167496" y="1138238"/>
          <a:ext cx="1116641" cy="781648"/>
        </a:xfrm>
        <a:prstGeom prst="chevron">
          <a:avLst/>
        </a:prstGeom>
        <a:solidFill>
          <a:srgbClr val="BD6B7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kern="1200"/>
            <a:t>Regionaal</a:t>
          </a:r>
        </a:p>
      </dsp:txBody>
      <dsp:txXfrm rot="-5400000">
        <a:off x="1" y="1361565"/>
        <a:ext cx="781648" cy="334993"/>
      </dsp:txXfrm>
    </dsp:sp>
    <dsp:sp modelId="{A515E754-25CA-42EB-AE4C-769DD058999D}">
      <dsp:nvSpPr>
        <dsp:cNvPr id="0" name=""/>
        <dsp:cNvSpPr/>
      </dsp:nvSpPr>
      <dsp:spPr>
        <a:xfrm rot="5400000">
          <a:off x="2962004" y="-1209613"/>
          <a:ext cx="725816" cy="5086527"/>
        </a:xfrm>
        <a:prstGeom prst="round2SameRect">
          <a:avLst/>
        </a:prstGeom>
        <a:solidFill>
          <a:schemeClr val="lt1">
            <a:alpha val="90000"/>
            <a:hueOff val="0"/>
            <a:satOff val="0"/>
            <a:lumOff val="0"/>
            <a:alphaOff val="0"/>
          </a:schemeClr>
        </a:solidFill>
        <a:ln w="12700" cap="flat" cmpd="sng" algn="ctr">
          <a:solidFill>
            <a:srgbClr val="8F002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nl-NL" sz="1300" kern="1200"/>
            <a:t>6 regio’s</a:t>
          </a:r>
        </a:p>
        <a:p>
          <a:pPr marL="114300" lvl="1" indent="-114300" algn="l" defTabSz="577850">
            <a:lnSpc>
              <a:spcPct val="90000"/>
            </a:lnSpc>
            <a:spcBef>
              <a:spcPct val="0"/>
            </a:spcBef>
            <a:spcAft>
              <a:spcPct val="15000"/>
            </a:spcAft>
            <a:buChar char="•"/>
          </a:pPr>
          <a:r>
            <a:rPr lang="nl-NL" sz="1300" kern="1200"/>
            <a:t>Oost Nederland: Gelderland &amp; Overijssel</a:t>
          </a:r>
        </a:p>
        <a:p>
          <a:pPr marL="114300" lvl="1" indent="-114300" algn="l" defTabSz="577850">
            <a:lnSpc>
              <a:spcPct val="90000"/>
            </a:lnSpc>
            <a:spcBef>
              <a:spcPct val="0"/>
            </a:spcBef>
            <a:spcAft>
              <a:spcPct val="15000"/>
            </a:spcAft>
            <a:buChar char="•"/>
          </a:pPr>
          <a:r>
            <a:rPr lang="nl-NL" sz="1300" kern="1200" dirty="0"/>
            <a:t>GO-RAL: Gelderse Overijsselse Regionale Aanpak Laadinfrastructuur</a:t>
          </a:r>
        </a:p>
      </dsp:txBody>
      <dsp:txXfrm rot="-5400000">
        <a:off x="781649" y="1006173"/>
        <a:ext cx="5051096" cy="654954"/>
      </dsp:txXfrm>
    </dsp:sp>
    <dsp:sp modelId="{EB697C45-C7FA-4CC6-A453-739988D19274}">
      <dsp:nvSpPr>
        <dsp:cNvPr id="0" name=""/>
        <dsp:cNvSpPr/>
      </dsp:nvSpPr>
      <dsp:spPr>
        <a:xfrm rot="5400000">
          <a:off x="-167496" y="2106311"/>
          <a:ext cx="1116641" cy="781648"/>
        </a:xfrm>
        <a:prstGeom prst="chevron">
          <a:avLst/>
        </a:prstGeom>
        <a:solidFill>
          <a:srgbClr val="BBB6DF"/>
        </a:solidFill>
        <a:ln w="12700" cap="flat" cmpd="sng" algn="ctr">
          <a:solidFill>
            <a:srgbClr val="BBB6D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kern="1200"/>
            <a:t>GO-RAL</a:t>
          </a:r>
        </a:p>
      </dsp:txBody>
      <dsp:txXfrm rot="-5400000">
        <a:off x="1" y="2329638"/>
        <a:ext cx="781648" cy="334993"/>
      </dsp:txXfrm>
    </dsp:sp>
    <dsp:sp modelId="{30E1DF02-737E-4F8C-BAF0-B10C32D3AA73}">
      <dsp:nvSpPr>
        <dsp:cNvPr id="0" name=""/>
        <dsp:cNvSpPr/>
      </dsp:nvSpPr>
      <dsp:spPr>
        <a:xfrm rot="5400000">
          <a:off x="2962004" y="-241539"/>
          <a:ext cx="725816" cy="5086527"/>
        </a:xfrm>
        <a:prstGeom prst="round2SameRect">
          <a:avLst/>
        </a:prstGeom>
        <a:solidFill>
          <a:schemeClr val="lt1">
            <a:alpha val="90000"/>
            <a:hueOff val="0"/>
            <a:satOff val="0"/>
            <a:lumOff val="0"/>
            <a:alphaOff val="0"/>
          </a:schemeClr>
        </a:solidFill>
        <a:ln w="12700" cap="flat" cmpd="sng" algn="ctr">
          <a:solidFill>
            <a:srgbClr val="9E033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nl-NL" sz="1300" kern="1200"/>
            <a:t>Cluster logistiek</a:t>
          </a:r>
        </a:p>
      </dsp:txBody>
      <dsp:txXfrm rot="-5400000">
        <a:off x="781649" y="1974247"/>
        <a:ext cx="5051096" cy="654954"/>
      </dsp:txXfrm>
    </dsp:sp>
    <dsp:sp modelId="{B17E66D2-C21A-4E19-A04E-C0E996E4ED4F}">
      <dsp:nvSpPr>
        <dsp:cNvPr id="0" name=""/>
        <dsp:cNvSpPr/>
      </dsp:nvSpPr>
      <dsp:spPr>
        <a:xfrm rot="5400000">
          <a:off x="-167496" y="3074385"/>
          <a:ext cx="1116641" cy="781648"/>
        </a:xfrm>
        <a:prstGeom prst="chevron">
          <a:avLst/>
        </a:prstGeom>
        <a:solidFill>
          <a:srgbClr val="FFABC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kern="1200" dirty="0"/>
            <a:t>Lokaal</a:t>
          </a:r>
        </a:p>
      </dsp:txBody>
      <dsp:txXfrm rot="-5400000">
        <a:off x="1" y="3297712"/>
        <a:ext cx="781648" cy="334993"/>
      </dsp:txXfrm>
    </dsp:sp>
    <dsp:sp modelId="{91BDDA86-1581-4405-9A71-BFC0A9669E80}">
      <dsp:nvSpPr>
        <dsp:cNvPr id="0" name=""/>
        <dsp:cNvSpPr/>
      </dsp:nvSpPr>
      <dsp:spPr>
        <a:xfrm rot="5400000">
          <a:off x="2962004" y="726534"/>
          <a:ext cx="725816" cy="5086527"/>
        </a:xfrm>
        <a:prstGeom prst="round2SameRect">
          <a:avLst/>
        </a:prstGeom>
        <a:solidFill>
          <a:schemeClr val="lt1">
            <a:alpha val="90000"/>
            <a:hueOff val="0"/>
            <a:satOff val="0"/>
            <a:lumOff val="0"/>
            <a:alphaOff val="0"/>
          </a:schemeClr>
        </a:solidFill>
        <a:ln w="12700" cap="flat" cmpd="sng" algn="ctr">
          <a:solidFill>
            <a:srgbClr val="FFABC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nl-NL" sz="1300" kern="1200" dirty="0"/>
            <a:t>Gemeenten</a:t>
          </a:r>
        </a:p>
      </dsp:txBody>
      <dsp:txXfrm rot="-5400000">
        <a:off x="781649" y="2942321"/>
        <a:ext cx="5051096" cy="6549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657F0-80ED-904B-B048-6FAE378D37B7}" type="datetimeFigureOut">
              <a:rPr lang="nl-NL" smtClean="0"/>
              <a:t>16-11-2023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064CB-D7DB-204A-BDF6-A31B67A94059}" type="slidenum">
              <a:rPr lang="nl-NL" smtClean="0"/>
              <a:t>‹nr.›</a:t>
            </a:fld>
            <a:endParaRPr lang="nl-NL"/>
          </a:p>
        </p:txBody>
      </p:sp>
    </p:spTree>
    <p:extLst>
      <p:ext uri="{BB962C8B-B14F-4D97-AF65-F5344CB8AC3E}">
        <p14:creationId xmlns:p14="http://schemas.microsoft.com/office/powerpoint/2010/main" val="411907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fld id="{6FDDAC18-1C75-48E1-BC6C-D48E651518BC}" type="slidenum">
              <a:rPr lang="nl-NL" smtClean="0"/>
              <a:t>1</a:t>
            </a:fld>
            <a:endParaRPr lang="nl-NL"/>
          </a:p>
        </p:txBody>
      </p:sp>
    </p:spTree>
    <p:extLst>
      <p:ext uri="{BB962C8B-B14F-4D97-AF65-F5344CB8AC3E}">
        <p14:creationId xmlns:p14="http://schemas.microsoft.com/office/powerpoint/2010/main" val="4230544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FDDAC18-1C75-48E1-BC6C-D48E651518BC}" type="slidenum">
              <a:rPr lang="nl-NL" smtClean="0"/>
              <a:t>10</a:t>
            </a:fld>
            <a:endParaRPr lang="nl-NL"/>
          </a:p>
        </p:txBody>
      </p:sp>
    </p:spTree>
    <p:extLst>
      <p:ext uri="{BB962C8B-B14F-4D97-AF65-F5344CB8AC3E}">
        <p14:creationId xmlns:p14="http://schemas.microsoft.com/office/powerpoint/2010/main" val="17080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FDDAC18-1C75-48E1-BC6C-D48E651518BC}" type="slidenum">
              <a:rPr lang="nl-NL" smtClean="0"/>
              <a:t>11</a:t>
            </a:fld>
            <a:endParaRPr lang="nl-NL"/>
          </a:p>
        </p:txBody>
      </p:sp>
    </p:spTree>
    <p:extLst>
      <p:ext uri="{BB962C8B-B14F-4D97-AF65-F5344CB8AC3E}">
        <p14:creationId xmlns:p14="http://schemas.microsoft.com/office/powerpoint/2010/main" val="413622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fld id="{6FDDAC18-1C75-48E1-BC6C-D48E651518BC}" type="slidenum">
              <a:rPr lang="nl-NL" smtClean="0"/>
              <a:t>12</a:t>
            </a:fld>
            <a:endParaRPr lang="nl-NL"/>
          </a:p>
        </p:txBody>
      </p:sp>
    </p:spTree>
    <p:extLst>
      <p:ext uri="{BB962C8B-B14F-4D97-AF65-F5344CB8AC3E}">
        <p14:creationId xmlns:p14="http://schemas.microsoft.com/office/powerpoint/2010/main" val="1412031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FCFD947-8F92-4A61-87D8-C6B34DB8323F}" type="slidenum">
              <a:rPr lang="nl-NL" smtClean="0"/>
              <a:t>13</a:t>
            </a:fld>
            <a:endParaRPr lang="nl-NL"/>
          </a:p>
        </p:txBody>
      </p:sp>
    </p:spTree>
    <p:extLst>
      <p:ext uri="{BB962C8B-B14F-4D97-AF65-F5344CB8AC3E}">
        <p14:creationId xmlns:p14="http://schemas.microsoft.com/office/powerpoint/2010/main" val="3799907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FDDAC18-1C75-48E1-BC6C-D48E651518BC}" type="slidenum">
              <a:rPr lang="nl-NL" smtClean="0"/>
              <a:t>14</a:t>
            </a:fld>
            <a:endParaRPr lang="nl-NL"/>
          </a:p>
        </p:txBody>
      </p:sp>
    </p:spTree>
    <p:extLst>
      <p:ext uri="{BB962C8B-B14F-4D97-AF65-F5344CB8AC3E}">
        <p14:creationId xmlns:p14="http://schemas.microsoft.com/office/powerpoint/2010/main" val="940963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fld id="{6FDDAC18-1C75-48E1-BC6C-D48E651518BC}" type="slidenum">
              <a:rPr lang="nl-NL" smtClean="0"/>
              <a:t>15</a:t>
            </a:fld>
            <a:endParaRPr lang="nl-NL"/>
          </a:p>
        </p:txBody>
      </p:sp>
    </p:spTree>
    <p:extLst>
      <p:ext uri="{BB962C8B-B14F-4D97-AF65-F5344CB8AC3E}">
        <p14:creationId xmlns:p14="http://schemas.microsoft.com/office/powerpoint/2010/main" val="989574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a:p>
            <a:endParaRPr lang="nl-NL"/>
          </a:p>
          <a:p>
            <a:endParaRPr lang="nl-NL"/>
          </a:p>
        </p:txBody>
      </p:sp>
      <p:sp>
        <p:nvSpPr>
          <p:cNvPr id="4" name="Tijdelijke aanduiding voor dianummer 3"/>
          <p:cNvSpPr>
            <a:spLocks noGrp="1"/>
          </p:cNvSpPr>
          <p:nvPr>
            <p:ph type="sldNum" sz="quarter" idx="5"/>
          </p:nvPr>
        </p:nvSpPr>
        <p:spPr/>
        <p:txBody>
          <a:bodyPr/>
          <a:lstStyle/>
          <a:p>
            <a:fld id="{6FDDAC18-1C75-48E1-BC6C-D48E651518BC}" type="slidenum">
              <a:rPr lang="nl-NL" smtClean="0"/>
              <a:t>2</a:t>
            </a:fld>
            <a:endParaRPr lang="nl-NL"/>
          </a:p>
        </p:txBody>
      </p:sp>
    </p:spTree>
    <p:extLst>
      <p:ext uri="{BB962C8B-B14F-4D97-AF65-F5344CB8AC3E}">
        <p14:creationId xmlns:p14="http://schemas.microsoft.com/office/powerpoint/2010/main" val="1267407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FCFD947-8F92-4A61-87D8-C6B34DB8323F}" type="slidenum">
              <a:rPr lang="nl-NL" smtClean="0"/>
              <a:t>3</a:t>
            </a:fld>
            <a:endParaRPr lang="nl-NL"/>
          </a:p>
        </p:txBody>
      </p:sp>
    </p:spTree>
    <p:extLst>
      <p:ext uri="{BB962C8B-B14F-4D97-AF65-F5344CB8AC3E}">
        <p14:creationId xmlns:p14="http://schemas.microsoft.com/office/powerpoint/2010/main" val="3272164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FDDAC18-1C75-48E1-BC6C-D48E651518BC}" type="slidenum">
              <a:rPr lang="nl-NL" smtClean="0"/>
              <a:t>4</a:t>
            </a:fld>
            <a:endParaRPr lang="nl-NL"/>
          </a:p>
        </p:txBody>
      </p:sp>
    </p:spTree>
    <p:extLst>
      <p:ext uri="{BB962C8B-B14F-4D97-AF65-F5344CB8AC3E}">
        <p14:creationId xmlns:p14="http://schemas.microsoft.com/office/powerpoint/2010/main" val="529022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Aanleiding</a:t>
            </a:r>
          </a:p>
          <a:p>
            <a:endParaRPr lang="nl-NL" dirty="0"/>
          </a:p>
          <a:p>
            <a:r>
              <a:rPr lang="nl-NL" dirty="0"/>
              <a:t>De energietransitie is in volle gang. We waren jarenlang het slechtste jongetje van de klas als het om duurzame energie in Europa ging maar inmiddels hebben we de meeste zonnepanelen en laadpalen per inwoner en afgelopen jaar wekten we al ruim 40% van de elektriciteit op met hernieuwbare energie. Het ziet er naar uit dat de doelstelling in het klimaatakkoord van 70% in 2030 wordt overschreden. Hier zie je dat zodra zon- en windenergie concurrerend is, het extreem snel kan gaan. Die ontwikkeling zien we inmiddels ook bij elektrische personenauto’s, bussen in het OV en heel voorzichtig aan ook in de logistiek.</a:t>
            </a:r>
          </a:p>
          <a:p>
            <a:endParaRPr lang="nl-NL" dirty="0"/>
          </a:p>
          <a:p>
            <a:r>
              <a:rPr lang="nl-NL" dirty="0"/>
              <a:t>Vandaag hebben we het over elektrificatie in de logistiek en bij bedrijven die hier nu mee bezig zijn zien we steeds één of meer van de volgende drivers:</a:t>
            </a:r>
          </a:p>
          <a:p>
            <a:r>
              <a:rPr lang="nl-NL" dirty="0"/>
              <a:t>Nu: 1,2,3.</a:t>
            </a:r>
          </a:p>
          <a:p>
            <a:endParaRPr lang="nl-NL" dirty="0"/>
          </a:p>
          <a:p>
            <a:r>
              <a:rPr lang="nl-NL" dirty="0"/>
              <a:t>Steeds vaker TCO: Daarmee ook: je moet straks wel om concurrerend te blijven, los van ZE zones, ZE ambities of stikstof. Wanneer dat is, is voor ieder logistiek bedrijf anders, maar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tussen 2030 en 2035 is zowel technisch als qua TCO alles prima elektrisch te doen, een heel groot deel al ruim voor 2030.</a:t>
            </a:r>
          </a:p>
          <a:p>
            <a:endParaRPr lang="nl-NL" dirty="0"/>
          </a:p>
          <a:p>
            <a:r>
              <a:rPr lang="nl-NL" dirty="0"/>
              <a:t>Tenminste: als de laadinfrastructuur voldoende beschikbaar is! </a:t>
            </a:r>
          </a:p>
          <a:p>
            <a:endParaRPr lang="nl-NL" dirty="0"/>
          </a:p>
          <a:p>
            <a:r>
              <a:rPr lang="nl-NL" dirty="0"/>
              <a:t>Eind januari in NL geregistreerde trucks N2+N3:</a:t>
            </a:r>
          </a:p>
          <a:p>
            <a:r>
              <a:rPr lang="nl-NL" dirty="0"/>
              <a:t>BEV: 348</a:t>
            </a:r>
          </a:p>
          <a:p>
            <a:r>
              <a:rPr lang="nl-NL" dirty="0"/>
              <a:t>FCEV: 28</a:t>
            </a:r>
          </a:p>
          <a:p>
            <a:r>
              <a:rPr lang="nl-NL" dirty="0"/>
              <a:t>PHEV: 58</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6FDDAC18-1C75-48E1-BC6C-D48E651518BC}" type="slidenum">
              <a:rPr lang="nl-NL" smtClean="0"/>
              <a:t>5</a:t>
            </a:fld>
            <a:endParaRPr lang="nl-NL"/>
          </a:p>
        </p:txBody>
      </p:sp>
    </p:spTree>
    <p:extLst>
      <p:ext uri="{BB962C8B-B14F-4D97-AF65-F5344CB8AC3E}">
        <p14:creationId xmlns:p14="http://schemas.microsoft.com/office/powerpoint/2010/main" val="1917967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het zware werk zal het Megawatt </a:t>
            </a:r>
            <a:r>
              <a:rPr lang="nl-NL" dirty="0" err="1"/>
              <a:t>Charging</a:t>
            </a:r>
            <a:r>
              <a:rPr lang="nl-NL" dirty="0"/>
              <a:t> System (MCS) als standaard gaan gelden. </a:t>
            </a:r>
            <a:r>
              <a:rPr lang="nl-NL" b="0" i="0" u="none" strike="noStrike" dirty="0">
                <a:solidFill>
                  <a:srgbClr val="202122"/>
                </a:solidFill>
                <a:effectLst/>
                <a:latin typeface="Arial" panose="020B0604020202020204" pitchFamily="34" charset="0"/>
              </a:rPr>
              <a:t>Het Megawatt </a:t>
            </a:r>
            <a:r>
              <a:rPr lang="nl-NL" b="0" i="0" u="none" strike="noStrike" dirty="0" err="1">
                <a:solidFill>
                  <a:srgbClr val="202122"/>
                </a:solidFill>
                <a:effectLst/>
                <a:latin typeface="Arial" panose="020B0604020202020204" pitchFamily="34" charset="0"/>
              </a:rPr>
              <a:t>Charging</a:t>
            </a:r>
            <a:r>
              <a:rPr lang="nl-NL" b="0" i="0" u="none" strike="noStrike" dirty="0">
                <a:solidFill>
                  <a:srgbClr val="202122"/>
                </a:solidFill>
                <a:effectLst/>
                <a:latin typeface="Arial" panose="020B0604020202020204" pitchFamily="34" charset="0"/>
              </a:rPr>
              <a:t> System (MCS) is een oplaadstekker in ontwikkeling voor het </a:t>
            </a:r>
            <a:r>
              <a:rPr lang="nl-NL" b="0" i="0" u="none" strike="noStrike" dirty="0" err="1">
                <a:solidFill>
                  <a:srgbClr val="202122"/>
                </a:solidFill>
                <a:effectLst/>
                <a:latin typeface="Arial" panose="020B0604020202020204" pitchFamily="34" charset="0"/>
              </a:rPr>
              <a:t>snelladen</a:t>
            </a:r>
            <a:r>
              <a:rPr lang="nl-NL" b="0" i="0" u="none" strike="noStrike" dirty="0">
                <a:solidFill>
                  <a:srgbClr val="202122"/>
                </a:solidFill>
                <a:effectLst/>
                <a:latin typeface="Arial" panose="020B0604020202020204" pitchFamily="34" charset="0"/>
              </a:rPr>
              <a:t> van grote en middelgrote elektrische voertuigen.</a:t>
            </a:r>
          </a:p>
          <a:p>
            <a:endParaRPr lang="nl-NL" b="0" i="0" u="none" strike="noStrike" dirty="0">
              <a:solidFill>
                <a:srgbClr val="202122"/>
              </a:solidFill>
              <a:effectLst/>
              <a:latin typeface="Arial" panose="020B0604020202020204" pitchFamily="34" charset="0"/>
            </a:endParaRPr>
          </a:p>
          <a:p>
            <a:r>
              <a:rPr lang="nl-NL" b="0" i="0" u="none" strike="noStrike" dirty="0">
                <a:solidFill>
                  <a:srgbClr val="202122"/>
                </a:solidFill>
                <a:effectLst/>
                <a:latin typeface="Arial" panose="020B0604020202020204" pitchFamily="34" charset="0"/>
              </a:rPr>
              <a:t>MCS is ontworpen voor een maximale spanning van 1250 </a:t>
            </a:r>
            <a:r>
              <a:rPr lang="nl-NL" b="0" i="0" u="none" strike="noStrike" dirty="0">
                <a:solidFill>
                  <a:srgbClr val="795CB2"/>
                </a:solidFill>
                <a:effectLst/>
                <a:latin typeface="Arial" panose="020B0604020202020204" pitchFamily="34" charset="0"/>
              </a:rPr>
              <a:t>volt </a:t>
            </a:r>
            <a:r>
              <a:rPr lang="nl-NL" b="0" i="0" u="none" strike="noStrike" dirty="0">
                <a:solidFill>
                  <a:srgbClr val="202122"/>
                </a:solidFill>
                <a:effectLst/>
                <a:latin typeface="Arial" panose="020B0604020202020204" pitchFamily="34" charset="0"/>
              </a:rPr>
              <a:t>en maximaal 3000 ampère, waardoor een maximaal laadvermogen van 3,75 </a:t>
            </a:r>
            <a:r>
              <a:rPr lang="nl-NL" b="0" i="0" u="none" strike="noStrike" dirty="0">
                <a:solidFill>
                  <a:srgbClr val="795CB2"/>
                </a:solidFill>
                <a:effectLst/>
                <a:latin typeface="Arial" panose="020B0604020202020204" pitchFamily="34" charset="0"/>
              </a:rPr>
              <a:t>MW </a:t>
            </a:r>
            <a:r>
              <a:rPr lang="nl-NL" b="0" i="0" u="none" strike="noStrike" dirty="0">
                <a:solidFill>
                  <a:srgbClr val="202122"/>
                </a:solidFill>
                <a:effectLst/>
                <a:latin typeface="Arial" panose="020B0604020202020204" pitchFamily="34" charset="0"/>
              </a:rPr>
              <a:t>(3.750 kilowatt) kan worden bereikt.</a:t>
            </a:r>
            <a:r>
              <a:rPr lang="nl-NL" b="0" i="0" u="none" strike="noStrike" baseline="30000" dirty="0">
                <a:solidFill>
                  <a:srgbClr val="795CB2"/>
                </a:solidFill>
                <a:effectLst/>
                <a:latin typeface="Arial" panose="020B0604020202020204" pitchFamily="34" charset="0"/>
              </a:rPr>
              <a:t> </a:t>
            </a:r>
            <a:r>
              <a:rPr lang="nl-NL" b="0" i="0" u="none" strike="noStrike" dirty="0">
                <a:solidFill>
                  <a:srgbClr val="202122"/>
                </a:solidFill>
                <a:effectLst/>
                <a:latin typeface="Arial" panose="020B0604020202020204" pitchFamily="34" charset="0"/>
              </a:rPr>
              <a:t>Hiermee wordt het geschikt voor het opladen van grote en middelgrote commerciële voertuigen, zoals elektrische veerboten, bussen, vrachtauto's en kleine vliegtuigen.</a:t>
            </a:r>
          </a:p>
          <a:p>
            <a:endParaRPr lang="nl-NL" dirty="0"/>
          </a:p>
          <a:p>
            <a:r>
              <a:rPr lang="nl-NL" dirty="0"/>
              <a:t>Dat is mooi, maar dan moet je wel ergens kunnen laden natuurlijk.</a:t>
            </a:r>
          </a:p>
          <a:p>
            <a:endParaRPr lang="nl-NL" dirty="0"/>
          </a:p>
        </p:txBody>
      </p:sp>
      <p:sp>
        <p:nvSpPr>
          <p:cNvPr id="4" name="Tijdelijke aanduiding voor dianummer 3"/>
          <p:cNvSpPr>
            <a:spLocks noGrp="1"/>
          </p:cNvSpPr>
          <p:nvPr>
            <p:ph type="sldNum" sz="quarter" idx="5"/>
          </p:nvPr>
        </p:nvSpPr>
        <p:spPr/>
        <p:txBody>
          <a:bodyPr/>
          <a:lstStyle/>
          <a:p>
            <a:fld id="{6FDDAC18-1C75-48E1-BC6C-D48E651518BC}" type="slidenum">
              <a:rPr lang="nl-NL" smtClean="0"/>
              <a:t>6</a:t>
            </a:fld>
            <a:endParaRPr lang="nl-NL"/>
          </a:p>
        </p:txBody>
      </p:sp>
    </p:spTree>
    <p:extLst>
      <p:ext uri="{BB962C8B-B14F-4D97-AF65-F5344CB8AC3E}">
        <p14:creationId xmlns:p14="http://schemas.microsoft.com/office/powerpoint/2010/main" val="3633899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Laden zal naar verwachting veel op eigen terrein plaatsvinden, en daardoor meestal op bedrijventerreinen. Daar liggen de meeste kansen (en uitdagingen), en daar focust deze aanpak zich op.</a:t>
            </a:r>
          </a:p>
          <a:p>
            <a:r>
              <a:rPr lang="nl-NL" dirty="0"/>
              <a:t>(Let op: die ruim 80% is NL kentekens!)</a:t>
            </a:r>
            <a:endParaRPr lang="nl-NL" dirty="0">
              <a:cs typeface="Calibri"/>
            </a:endParaRPr>
          </a:p>
          <a:p>
            <a:endParaRPr lang="nl-NL" dirty="0"/>
          </a:p>
          <a:p>
            <a:r>
              <a:rPr lang="nl-NL" dirty="0"/>
              <a:t>Collectieve laadinfra kan bijvoorbeeld interessant zijn voor bedrijventerreinen waar op eigen terrein te weinig ruimte is om laadinfra te plaatsen of waar het financieel interessanter is om iets gezamenlijk te organiseren.</a:t>
            </a:r>
            <a:endParaRPr lang="nl-NL" dirty="0">
              <a:cs typeface="Calibri"/>
            </a:endParaRPr>
          </a:p>
          <a:p>
            <a:endParaRPr lang="nl-NL" dirty="0"/>
          </a:p>
          <a:p>
            <a:r>
              <a:rPr lang="nl-NL" dirty="0"/>
              <a:t>Maar, daarnaast is ook een laadnetwerk voor onderweg nodig. Een </a:t>
            </a:r>
            <a:r>
              <a:rPr lang="nl-NL" dirty="0" err="1"/>
              <a:t>snellaadnetwerk</a:t>
            </a:r>
            <a:r>
              <a:rPr lang="nl-NL" dirty="0"/>
              <a:t> voor NL trucks maar op termijn ook voor internationaal transport, denk aan ‘s nachts laden op truckparkings. </a:t>
            </a:r>
            <a:endParaRPr lang="nl-NL" dirty="0">
              <a:cs typeface="Calibri"/>
            </a:endParaRPr>
          </a:p>
          <a:p>
            <a:r>
              <a:rPr lang="nl-NL" dirty="0"/>
              <a:t>Hier wordt door verschillende organisaties aan gewerkt. </a:t>
            </a:r>
            <a:endParaRPr lang="nl-NL" dirty="0">
              <a:cs typeface="Calibri"/>
            </a:endParaRP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6FDDAC18-1C75-48E1-BC6C-D48E651518BC}" type="slidenum">
              <a:rPr lang="nl-NL" smtClean="0"/>
              <a:t>7</a:t>
            </a:fld>
            <a:endParaRPr lang="nl-NL"/>
          </a:p>
        </p:txBody>
      </p:sp>
    </p:spTree>
    <p:extLst>
      <p:ext uri="{BB962C8B-B14F-4D97-AF65-F5344CB8AC3E}">
        <p14:creationId xmlns:p14="http://schemas.microsoft.com/office/powerpoint/2010/main" val="315695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ighlight>
                  <a:srgbClr val="FFFF00"/>
                </a:highlight>
              </a:rPr>
              <a:t>&lt;&lt;Voeg de </a:t>
            </a:r>
            <a:r>
              <a:rPr lang="nl-NL" dirty="0" err="1">
                <a:highlight>
                  <a:srgbClr val="FFFF00"/>
                </a:highlight>
              </a:rPr>
              <a:t>factsheet</a:t>
            </a:r>
            <a:r>
              <a:rPr lang="nl-NL" dirty="0">
                <a:highlight>
                  <a:srgbClr val="FFFF00"/>
                </a:highlight>
              </a:rPr>
              <a:t> van het betreffende bedrijventerrein in de dia&gt;&gt;</a:t>
            </a:r>
          </a:p>
          <a:p>
            <a:endParaRPr lang="nl-NL" dirty="0"/>
          </a:p>
          <a:p>
            <a:r>
              <a:rPr lang="nl-NL" dirty="0"/>
              <a:t>De </a:t>
            </a:r>
            <a:r>
              <a:rPr lang="nl-NL" dirty="0" err="1"/>
              <a:t>factsheets</a:t>
            </a:r>
            <a:r>
              <a:rPr lang="nl-NL" dirty="0"/>
              <a:t> zijn een geaggregeerde samenvatting van de plankaarten. Hierin zijn de ruimtelijke componenten en de (</a:t>
            </a:r>
            <a:r>
              <a:rPr lang="nl-NL" dirty="0" err="1"/>
              <a:t>bedrijfs</a:t>
            </a:r>
            <a:r>
              <a:rPr lang="nl-NL" dirty="0"/>
              <a:t>)informatie op kavelniveau niet meegenomen, zodat deze informatie breed te delen is, ook onder bedrijven.</a:t>
            </a:r>
          </a:p>
          <a:p>
            <a:endParaRPr lang="nl-NL" dirty="0"/>
          </a:p>
          <a:p>
            <a:r>
              <a:rPr lang="nl-NL" dirty="0"/>
              <a:t>&lt;&lt;Benoem de belangrijkste cijfers.&gt;&gt;</a:t>
            </a:r>
          </a:p>
        </p:txBody>
      </p:sp>
      <p:sp>
        <p:nvSpPr>
          <p:cNvPr id="4" name="Tijdelijke aanduiding voor dianummer 3"/>
          <p:cNvSpPr>
            <a:spLocks noGrp="1"/>
          </p:cNvSpPr>
          <p:nvPr>
            <p:ph type="sldNum" sz="quarter" idx="5"/>
          </p:nvPr>
        </p:nvSpPr>
        <p:spPr/>
        <p:txBody>
          <a:bodyPr/>
          <a:lstStyle/>
          <a:p>
            <a:fld id="{6FDDAC18-1C75-48E1-BC6C-D48E651518BC}" type="slidenum">
              <a:rPr lang="nl-NL" smtClean="0"/>
              <a:t>8</a:t>
            </a:fld>
            <a:endParaRPr lang="nl-NL"/>
          </a:p>
        </p:txBody>
      </p:sp>
    </p:spTree>
    <p:extLst>
      <p:ext uri="{BB962C8B-B14F-4D97-AF65-F5344CB8AC3E}">
        <p14:creationId xmlns:p14="http://schemas.microsoft.com/office/powerpoint/2010/main" val="2485827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Outlook, de enquête en de plankaarten hebben waardevolle inzichten opgeleverd. Maar om tot passende laadinfrastructuur op de bedrijventerreinen te komen, moeten lokaal stappen gezet worden. Door de bedrijven, maar ook de gemeente, de netbeheerder en andere stakeholders. Hiervoor is door GO-RAL de Aanpak Logistieke Laadinfra uitgewerkt.</a:t>
            </a:r>
          </a:p>
          <a:p>
            <a:endParaRPr lang="nl-NL" dirty="0"/>
          </a:p>
          <a:p>
            <a:endParaRPr lang="nl-NL" dirty="0"/>
          </a:p>
          <a:p>
            <a:r>
              <a:rPr lang="nl-NL" dirty="0"/>
              <a:t>Drie elementen belangrijk:</a:t>
            </a:r>
          </a:p>
          <a:p>
            <a:endParaRPr lang="nl-NL" dirty="0"/>
          </a:p>
          <a:p>
            <a:pPr marL="171450" indent="-171450">
              <a:buFont typeface="Arial" panose="020B0604020202020204" pitchFamily="34" charset="0"/>
              <a:buChar char="•"/>
            </a:pPr>
            <a:r>
              <a:rPr lang="nl-NL" dirty="0"/>
              <a:t>Een kartrekker met het mandaat en de tijd om er op een bedrijventerrein mee aan de slag te gaan. (de ervaring leert nu eenmaal dat het veel tijd kost, met name als de organisatiegraad nog laag is)</a:t>
            </a:r>
          </a:p>
          <a:p>
            <a:pPr marL="171450" indent="-171450">
              <a:buFont typeface="Arial" panose="020B0604020202020204" pitchFamily="34" charset="0"/>
              <a:buChar char="•"/>
            </a:pPr>
            <a:r>
              <a:rPr lang="nl-NL" dirty="0"/>
              <a:t>Een praktische aanpak waarmee iemand aan de slag kan met procesafspraken met gemeente en netbeheerders en waar nodig een budget.</a:t>
            </a:r>
          </a:p>
          <a:p>
            <a:pPr marL="171450" indent="-171450">
              <a:buFont typeface="Arial" panose="020B0604020202020204" pitchFamily="34" charset="0"/>
              <a:buChar char="•"/>
            </a:pPr>
            <a:r>
              <a:rPr lang="nl-NL" dirty="0" err="1"/>
              <a:t>Toolbox</a:t>
            </a:r>
            <a:r>
              <a:rPr lang="nl-NL" dirty="0"/>
              <a:t> met onderdelen waaruit de regisseur tools kan gebruiken afgestemd op wat de behoefte op het bedrijventerrein is. Net als bij een klusjesman zit hier van alles in dat niet altijd overal nodig is, maar voor de meest voorkomende onderwerpen wil je dat men niet bij ieder bedrijventerrein het wiel opnieuw hoeft uit te vinden.</a:t>
            </a:r>
          </a:p>
          <a:p>
            <a:endParaRPr lang="nl-NL" dirty="0"/>
          </a:p>
        </p:txBody>
      </p:sp>
      <p:sp>
        <p:nvSpPr>
          <p:cNvPr id="4" name="Tijdelijke aanduiding voor dianummer 3"/>
          <p:cNvSpPr>
            <a:spLocks noGrp="1"/>
          </p:cNvSpPr>
          <p:nvPr>
            <p:ph type="sldNum" sz="quarter" idx="5"/>
          </p:nvPr>
        </p:nvSpPr>
        <p:spPr/>
        <p:txBody>
          <a:bodyPr/>
          <a:lstStyle/>
          <a:p>
            <a:fld id="{9FCFD947-8F92-4A61-87D8-C6B34DB8323F}" type="slidenum">
              <a:rPr lang="nl-NL" smtClean="0"/>
              <a:t>9</a:t>
            </a:fld>
            <a:endParaRPr lang="nl-NL"/>
          </a:p>
        </p:txBody>
      </p:sp>
    </p:spTree>
    <p:extLst>
      <p:ext uri="{BB962C8B-B14F-4D97-AF65-F5344CB8AC3E}">
        <p14:creationId xmlns:p14="http://schemas.microsoft.com/office/powerpoint/2010/main" val="198353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2E5D5-C4E7-303C-069F-F4C551B7684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4FBB278-DE60-49FE-971A-F202F3EB4F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6DB6D2D-9CD8-019A-7AD2-A448267F774E}"/>
              </a:ext>
            </a:extLst>
          </p:cNvPr>
          <p:cNvSpPr>
            <a:spLocks noGrp="1"/>
          </p:cNvSpPr>
          <p:nvPr>
            <p:ph type="dt" sz="half" idx="10"/>
          </p:nvPr>
        </p:nvSpPr>
        <p:spPr/>
        <p:txBody>
          <a:bodyPr/>
          <a:lstStyle/>
          <a:p>
            <a:fld id="{8C988CEE-622B-D245-B154-0FC92803CC83}" type="datetimeFigureOut">
              <a:rPr lang="nl-NL" smtClean="0"/>
              <a:t>16-11-2023</a:t>
            </a:fld>
            <a:endParaRPr lang="nl-NL"/>
          </a:p>
        </p:txBody>
      </p:sp>
      <p:sp>
        <p:nvSpPr>
          <p:cNvPr id="5" name="Tijdelijke aanduiding voor voettekst 4">
            <a:extLst>
              <a:ext uri="{FF2B5EF4-FFF2-40B4-BE49-F238E27FC236}">
                <a16:creationId xmlns:a16="http://schemas.microsoft.com/office/drawing/2014/main" id="{902133A5-0422-55DD-3014-33AB0F4903F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8D8386D-73A5-431F-19FC-5CA9BBEB0F8B}"/>
              </a:ext>
            </a:extLst>
          </p:cNvPr>
          <p:cNvSpPr>
            <a:spLocks noGrp="1"/>
          </p:cNvSpPr>
          <p:nvPr>
            <p:ph type="sldNum" sz="quarter" idx="12"/>
          </p:nvPr>
        </p:nvSpPr>
        <p:spPr/>
        <p:txBody>
          <a:bodyPr/>
          <a:lstStyle/>
          <a:p>
            <a:fld id="{C889B59C-E325-AA4A-BCB4-4E10BB6206BB}" type="slidenum">
              <a:rPr lang="nl-NL" smtClean="0"/>
              <a:t>‹nr.›</a:t>
            </a:fld>
            <a:endParaRPr lang="nl-NL"/>
          </a:p>
        </p:txBody>
      </p:sp>
    </p:spTree>
    <p:extLst>
      <p:ext uri="{BB962C8B-B14F-4D97-AF65-F5344CB8AC3E}">
        <p14:creationId xmlns:p14="http://schemas.microsoft.com/office/powerpoint/2010/main" val="58894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503FC-DD68-F32D-6196-5C217E5089A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0C696B2-CE4A-BEF1-CA9C-4957B640EE1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4134EB4-9102-8530-650F-EB67945FFFFD}"/>
              </a:ext>
            </a:extLst>
          </p:cNvPr>
          <p:cNvSpPr>
            <a:spLocks noGrp="1"/>
          </p:cNvSpPr>
          <p:nvPr>
            <p:ph type="dt" sz="half" idx="10"/>
          </p:nvPr>
        </p:nvSpPr>
        <p:spPr/>
        <p:txBody>
          <a:bodyPr/>
          <a:lstStyle/>
          <a:p>
            <a:fld id="{8C988CEE-622B-D245-B154-0FC92803CC83}" type="datetimeFigureOut">
              <a:rPr lang="nl-NL" smtClean="0"/>
              <a:t>16-11-2023</a:t>
            </a:fld>
            <a:endParaRPr lang="nl-NL"/>
          </a:p>
        </p:txBody>
      </p:sp>
      <p:sp>
        <p:nvSpPr>
          <p:cNvPr id="5" name="Tijdelijke aanduiding voor voettekst 4">
            <a:extLst>
              <a:ext uri="{FF2B5EF4-FFF2-40B4-BE49-F238E27FC236}">
                <a16:creationId xmlns:a16="http://schemas.microsoft.com/office/drawing/2014/main" id="{61C57259-F5D3-F110-65B5-DD9081F2F6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FC0E821-9E36-D761-0E3D-0B72A3B39D4D}"/>
              </a:ext>
            </a:extLst>
          </p:cNvPr>
          <p:cNvSpPr>
            <a:spLocks noGrp="1"/>
          </p:cNvSpPr>
          <p:nvPr>
            <p:ph type="sldNum" sz="quarter" idx="12"/>
          </p:nvPr>
        </p:nvSpPr>
        <p:spPr/>
        <p:txBody>
          <a:bodyPr/>
          <a:lstStyle/>
          <a:p>
            <a:fld id="{C889B59C-E325-AA4A-BCB4-4E10BB6206BB}" type="slidenum">
              <a:rPr lang="nl-NL" smtClean="0"/>
              <a:t>‹nr.›</a:t>
            </a:fld>
            <a:endParaRPr lang="nl-NL"/>
          </a:p>
        </p:txBody>
      </p:sp>
    </p:spTree>
    <p:extLst>
      <p:ext uri="{BB962C8B-B14F-4D97-AF65-F5344CB8AC3E}">
        <p14:creationId xmlns:p14="http://schemas.microsoft.com/office/powerpoint/2010/main" val="263664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3FCBB59-AA22-67B4-528A-5A64F4E103B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ACBBCDF-510A-EB1A-AD86-0043DC1814B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463E2C-07AF-22D2-F28A-A72DE5DD2267}"/>
              </a:ext>
            </a:extLst>
          </p:cNvPr>
          <p:cNvSpPr>
            <a:spLocks noGrp="1"/>
          </p:cNvSpPr>
          <p:nvPr>
            <p:ph type="dt" sz="half" idx="10"/>
          </p:nvPr>
        </p:nvSpPr>
        <p:spPr/>
        <p:txBody>
          <a:bodyPr/>
          <a:lstStyle/>
          <a:p>
            <a:fld id="{8C988CEE-622B-D245-B154-0FC92803CC83}" type="datetimeFigureOut">
              <a:rPr lang="nl-NL" smtClean="0"/>
              <a:t>16-11-2023</a:t>
            </a:fld>
            <a:endParaRPr lang="nl-NL"/>
          </a:p>
        </p:txBody>
      </p:sp>
      <p:sp>
        <p:nvSpPr>
          <p:cNvPr id="5" name="Tijdelijke aanduiding voor voettekst 4">
            <a:extLst>
              <a:ext uri="{FF2B5EF4-FFF2-40B4-BE49-F238E27FC236}">
                <a16:creationId xmlns:a16="http://schemas.microsoft.com/office/drawing/2014/main" id="{7C3CFC1C-F5CC-DF11-3FEA-1CA7C4A4B27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5E277EA-F0A9-CA93-B738-F0BD50CFF2E4}"/>
              </a:ext>
            </a:extLst>
          </p:cNvPr>
          <p:cNvSpPr>
            <a:spLocks noGrp="1"/>
          </p:cNvSpPr>
          <p:nvPr>
            <p:ph type="sldNum" sz="quarter" idx="12"/>
          </p:nvPr>
        </p:nvSpPr>
        <p:spPr/>
        <p:txBody>
          <a:bodyPr/>
          <a:lstStyle/>
          <a:p>
            <a:fld id="{C889B59C-E325-AA4A-BCB4-4E10BB6206BB}" type="slidenum">
              <a:rPr lang="nl-NL" smtClean="0"/>
              <a:t>‹nr.›</a:t>
            </a:fld>
            <a:endParaRPr lang="nl-NL"/>
          </a:p>
        </p:txBody>
      </p:sp>
    </p:spTree>
    <p:extLst>
      <p:ext uri="{BB962C8B-B14F-4D97-AF65-F5344CB8AC3E}">
        <p14:creationId xmlns:p14="http://schemas.microsoft.com/office/powerpoint/2010/main" val="179690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C18DDE-CF6F-085B-3B29-90D2DC33FF9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C7E40D2-C0E9-5C12-E278-CEB9EFB0D88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BEC6205-554E-414C-96DE-F229F41AD218}"/>
              </a:ext>
            </a:extLst>
          </p:cNvPr>
          <p:cNvSpPr>
            <a:spLocks noGrp="1"/>
          </p:cNvSpPr>
          <p:nvPr>
            <p:ph type="dt" sz="half" idx="10"/>
          </p:nvPr>
        </p:nvSpPr>
        <p:spPr/>
        <p:txBody>
          <a:bodyPr/>
          <a:lstStyle/>
          <a:p>
            <a:fld id="{8C988CEE-622B-D245-B154-0FC92803CC83}" type="datetimeFigureOut">
              <a:rPr lang="nl-NL" smtClean="0"/>
              <a:t>16-11-2023</a:t>
            </a:fld>
            <a:endParaRPr lang="nl-NL"/>
          </a:p>
        </p:txBody>
      </p:sp>
      <p:sp>
        <p:nvSpPr>
          <p:cNvPr id="5" name="Tijdelijke aanduiding voor voettekst 4">
            <a:extLst>
              <a:ext uri="{FF2B5EF4-FFF2-40B4-BE49-F238E27FC236}">
                <a16:creationId xmlns:a16="http://schemas.microsoft.com/office/drawing/2014/main" id="{011A939C-82C0-5EF1-AA5F-B5D002E311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97D6517-FF68-4851-42F6-69B825D28B9A}"/>
              </a:ext>
            </a:extLst>
          </p:cNvPr>
          <p:cNvSpPr>
            <a:spLocks noGrp="1"/>
          </p:cNvSpPr>
          <p:nvPr>
            <p:ph type="sldNum" sz="quarter" idx="12"/>
          </p:nvPr>
        </p:nvSpPr>
        <p:spPr/>
        <p:txBody>
          <a:bodyPr/>
          <a:lstStyle/>
          <a:p>
            <a:fld id="{C889B59C-E325-AA4A-BCB4-4E10BB6206BB}" type="slidenum">
              <a:rPr lang="nl-NL" smtClean="0"/>
              <a:t>‹nr.›</a:t>
            </a:fld>
            <a:endParaRPr lang="nl-NL"/>
          </a:p>
        </p:txBody>
      </p:sp>
    </p:spTree>
    <p:extLst>
      <p:ext uri="{BB962C8B-B14F-4D97-AF65-F5344CB8AC3E}">
        <p14:creationId xmlns:p14="http://schemas.microsoft.com/office/powerpoint/2010/main" val="294943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109715-C307-C470-F21F-06AB4FEB9FA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41A6ECA-F2AA-5702-5200-9CDB9C0C6B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7F9D6AD-C2F7-32A8-3D88-B62BEEB56278}"/>
              </a:ext>
            </a:extLst>
          </p:cNvPr>
          <p:cNvSpPr>
            <a:spLocks noGrp="1"/>
          </p:cNvSpPr>
          <p:nvPr>
            <p:ph type="dt" sz="half" idx="10"/>
          </p:nvPr>
        </p:nvSpPr>
        <p:spPr/>
        <p:txBody>
          <a:bodyPr/>
          <a:lstStyle/>
          <a:p>
            <a:fld id="{8C988CEE-622B-D245-B154-0FC92803CC83}" type="datetimeFigureOut">
              <a:rPr lang="nl-NL" smtClean="0"/>
              <a:t>16-11-2023</a:t>
            </a:fld>
            <a:endParaRPr lang="nl-NL"/>
          </a:p>
        </p:txBody>
      </p:sp>
      <p:sp>
        <p:nvSpPr>
          <p:cNvPr id="5" name="Tijdelijke aanduiding voor voettekst 4">
            <a:extLst>
              <a:ext uri="{FF2B5EF4-FFF2-40B4-BE49-F238E27FC236}">
                <a16:creationId xmlns:a16="http://schemas.microsoft.com/office/drawing/2014/main" id="{1E008A1D-AB3E-1618-1953-C3A8C18A75F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14B4846-2C05-5285-F5F0-112A953C5627}"/>
              </a:ext>
            </a:extLst>
          </p:cNvPr>
          <p:cNvSpPr>
            <a:spLocks noGrp="1"/>
          </p:cNvSpPr>
          <p:nvPr>
            <p:ph type="sldNum" sz="quarter" idx="12"/>
          </p:nvPr>
        </p:nvSpPr>
        <p:spPr/>
        <p:txBody>
          <a:bodyPr/>
          <a:lstStyle/>
          <a:p>
            <a:fld id="{C889B59C-E325-AA4A-BCB4-4E10BB6206BB}" type="slidenum">
              <a:rPr lang="nl-NL" smtClean="0"/>
              <a:t>‹nr.›</a:t>
            </a:fld>
            <a:endParaRPr lang="nl-NL"/>
          </a:p>
        </p:txBody>
      </p:sp>
    </p:spTree>
    <p:extLst>
      <p:ext uri="{BB962C8B-B14F-4D97-AF65-F5344CB8AC3E}">
        <p14:creationId xmlns:p14="http://schemas.microsoft.com/office/powerpoint/2010/main" val="275796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9F390-6928-9CC3-3263-81D1AA6D346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5D15D0E-BEF8-02AA-3A6A-3733F49DE87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5303CFD-BCE1-D846-DB1B-20FA4935F1F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3437F42-D6DF-5F22-FDE8-0E1B591F2D5B}"/>
              </a:ext>
            </a:extLst>
          </p:cNvPr>
          <p:cNvSpPr>
            <a:spLocks noGrp="1"/>
          </p:cNvSpPr>
          <p:nvPr>
            <p:ph type="dt" sz="half" idx="10"/>
          </p:nvPr>
        </p:nvSpPr>
        <p:spPr/>
        <p:txBody>
          <a:bodyPr/>
          <a:lstStyle/>
          <a:p>
            <a:fld id="{8C988CEE-622B-D245-B154-0FC92803CC83}" type="datetimeFigureOut">
              <a:rPr lang="nl-NL" smtClean="0"/>
              <a:t>16-11-2023</a:t>
            </a:fld>
            <a:endParaRPr lang="nl-NL"/>
          </a:p>
        </p:txBody>
      </p:sp>
      <p:sp>
        <p:nvSpPr>
          <p:cNvPr id="6" name="Tijdelijke aanduiding voor voettekst 5">
            <a:extLst>
              <a:ext uri="{FF2B5EF4-FFF2-40B4-BE49-F238E27FC236}">
                <a16:creationId xmlns:a16="http://schemas.microsoft.com/office/drawing/2014/main" id="{E01D80F7-0457-96FA-9E05-B9D9FA13C06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9C3BD94-601E-C18E-F3D1-07D2AB9BEB79}"/>
              </a:ext>
            </a:extLst>
          </p:cNvPr>
          <p:cNvSpPr>
            <a:spLocks noGrp="1"/>
          </p:cNvSpPr>
          <p:nvPr>
            <p:ph type="sldNum" sz="quarter" idx="12"/>
          </p:nvPr>
        </p:nvSpPr>
        <p:spPr/>
        <p:txBody>
          <a:bodyPr/>
          <a:lstStyle/>
          <a:p>
            <a:fld id="{C889B59C-E325-AA4A-BCB4-4E10BB6206BB}" type="slidenum">
              <a:rPr lang="nl-NL" smtClean="0"/>
              <a:t>‹nr.›</a:t>
            </a:fld>
            <a:endParaRPr lang="nl-NL"/>
          </a:p>
        </p:txBody>
      </p:sp>
    </p:spTree>
    <p:extLst>
      <p:ext uri="{BB962C8B-B14F-4D97-AF65-F5344CB8AC3E}">
        <p14:creationId xmlns:p14="http://schemas.microsoft.com/office/powerpoint/2010/main" val="291394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36B53-B966-E5BB-E911-0B6A0E7B1E9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19DFB78-D930-BF7A-3270-38D1B80D6C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43197C8-0B73-219B-22DE-73812A7DDE4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371D15A-10B9-DAF5-D381-C264F0377D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C11E1BE-FC66-1D56-81F0-CC340FC5BEC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1046055-671B-3178-FE59-4A15A881ECE4}"/>
              </a:ext>
            </a:extLst>
          </p:cNvPr>
          <p:cNvSpPr>
            <a:spLocks noGrp="1"/>
          </p:cNvSpPr>
          <p:nvPr>
            <p:ph type="dt" sz="half" idx="10"/>
          </p:nvPr>
        </p:nvSpPr>
        <p:spPr/>
        <p:txBody>
          <a:bodyPr/>
          <a:lstStyle/>
          <a:p>
            <a:fld id="{8C988CEE-622B-D245-B154-0FC92803CC83}" type="datetimeFigureOut">
              <a:rPr lang="nl-NL" smtClean="0"/>
              <a:t>16-11-2023</a:t>
            </a:fld>
            <a:endParaRPr lang="nl-NL"/>
          </a:p>
        </p:txBody>
      </p:sp>
      <p:sp>
        <p:nvSpPr>
          <p:cNvPr id="8" name="Tijdelijke aanduiding voor voettekst 7">
            <a:extLst>
              <a:ext uri="{FF2B5EF4-FFF2-40B4-BE49-F238E27FC236}">
                <a16:creationId xmlns:a16="http://schemas.microsoft.com/office/drawing/2014/main" id="{89CE0A0B-AE4C-9FDA-067A-B85551F22A9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A3A9B7B-E1B6-430F-C850-85A74D42691A}"/>
              </a:ext>
            </a:extLst>
          </p:cNvPr>
          <p:cNvSpPr>
            <a:spLocks noGrp="1"/>
          </p:cNvSpPr>
          <p:nvPr>
            <p:ph type="sldNum" sz="quarter" idx="12"/>
          </p:nvPr>
        </p:nvSpPr>
        <p:spPr/>
        <p:txBody>
          <a:bodyPr/>
          <a:lstStyle/>
          <a:p>
            <a:fld id="{C889B59C-E325-AA4A-BCB4-4E10BB6206BB}" type="slidenum">
              <a:rPr lang="nl-NL" smtClean="0"/>
              <a:t>‹nr.›</a:t>
            </a:fld>
            <a:endParaRPr lang="nl-NL"/>
          </a:p>
        </p:txBody>
      </p:sp>
    </p:spTree>
    <p:extLst>
      <p:ext uri="{BB962C8B-B14F-4D97-AF65-F5344CB8AC3E}">
        <p14:creationId xmlns:p14="http://schemas.microsoft.com/office/powerpoint/2010/main" val="237801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5F4A29-3730-AADD-D696-A183ABB213C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66E0B30-1E0F-110D-3ECB-D8D7AC9ECA98}"/>
              </a:ext>
            </a:extLst>
          </p:cNvPr>
          <p:cNvSpPr>
            <a:spLocks noGrp="1"/>
          </p:cNvSpPr>
          <p:nvPr>
            <p:ph type="dt" sz="half" idx="10"/>
          </p:nvPr>
        </p:nvSpPr>
        <p:spPr/>
        <p:txBody>
          <a:bodyPr/>
          <a:lstStyle/>
          <a:p>
            <a:fld id="{8C988CEE-622B-D245-B154-0FC92803CC83}" type="datetimeFigureOut">
              <a:rPr lang="nl-NL" smtClean="0"/>
              <a:t>16-11-2023</a:t>
            </a:fld>
            <a:endParaRPr lang="nl-NL"/>
          </a:p>
        </p:txBody>
      </p:sp>
      <p:sp>
        <p:nvSpPr>
          <p:cNvPr id="4" name="Tijdelijke aanduiding voor voettekst 3">
            <a:extLst>
              <a:ext uri="{FF2B5EF4-FFF2-40B4-BE49-F238E27FC236}">
                <a16:creationId xmlns:a16="http://schemas.microsoft.com/office/drawing/2014/main" id="{BCC9D209-1B86-0A1A-0B8B-1EB21E38D81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05C08F4-40C5-CC01-0009-CE527EA2ABFA}"/>
              </a:ext>
            </a:extLst>
          </p:cNvPr>
          <p:cNvSpPr>
            <a:spLocks noGrp="1"/>
          </p:cNvSpPr>
          <p:nvPr>
            <p:ph type="sldNum" sz="quarter" idx="12"/>
          </p:nvPr>
        </p:nvSpPr>
        <p:spPr/>
        <p:txBody>
          <a:bodyPr/>
          <a:lstStyle/>
          <a:p>
            <a:fld id="{C889B59C-E325-AA4A-BCB4-4E10BB6206BB}" type="slidenum">
              <a:rPr lang="nl-NL" smtClean="0"/>
              <a:t>‹nr.›</a:t>
            </a:fld>
            <a:endParaRPr lang="nl-NL"/>
          </a:p>
        </p:txBody>
      </p:sp>
    </p:spTree>
    <p:extLst>
      <p:ext uri="{BB962C8B-B14F-4D97-AF65-F5344CB8AC3E}">
        <p14:creationId xmlns:p14="http://schemas.microsoft.com/office/powerpoint/2010/main" val="15340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DCCFAD6-A12F-5D21-4188-87FF3CB7E295}"/>
              </a:ext>
            </a:extLst>
          </p:cNvPr>
          <p:cNvSpPr>
            <a:spLocks noGrp="1"/>
          </p:cNvSpPr>
          <p:nvPr>
            <p:ph type="dt" sz="half" idx="10"/>
          </p:nvPr>
        </p:nvSpPr>
        <p:spPr/>
        <p:txBody>
          <a:bodyPr/>
          <a:lstStyle/>
          <a:p>
            <a:fld id="{8C988CEE-622B-D245-B154-0FC92803CC83}" type="datetimeFigureOut">
              <a:rPr lang="nl-NL" smtClean="0"/>
              <a:t>16-11-2023</a:t>
            </a:fld>
            <a:endParaRPr lang="nl-NL"/>
          </a:p>
        </p:txBody>
      </p:sp>
      <p:sp>
        <p:nvSpPr>
          <p:cNvPr id="3" name="Tijdelijke aanduiding voor voettekst 2">
            <a:extLst>
              <a:ext uri="{FF2B5EF4-FFF2-40B4-BE49-F238E27FC236}">
                <a16:creationId xmlns:a16="http://schemas.microsoft.com/office/drawing/2014/main" id="{39DC0463-A754-7712-E52D-3A600DC4168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A408930-5792-F2A9-E75E-BCE7512A0E61}"/>
              </a:ext>
            </a:extLst>
          </p:cNvPr>
          <p:cNvSpPr>
            <a:spLocks noGrp="1"/>
          </p:cNvSpPr>
          <p:nvPr>
            <p:ph type="sldNum" sz="quarter" idx="12"/>
          </p:nvPr>
        </p:nvSpPr>
        <p:spPr/>
        <p:txBody>
          <a:bodyPr/>
          <a:lstStyle/>
          <a:p>
            <a:fld id="{C889B59C-E325-AA4A-BCB4-4E10BB6206BB}" type="slidenum">
              <a:rPr lang="nl-NL" smtClean="0"/>
              <a:t>‹nr.›</a:t>
            </a:fld>
            <a:endParaRPr lang="nl-NL"/>
          </a:p>
        </p:txBody>
      </p:sp>
    </p:spTree>
    <p:extLst>
      <p:ext uri="{BB962C8B-B14F-4D97-AF65-F5344CB8AC3E}">
        <p14:creationId xmlns:p14="http://schemas.microsoft.com/office/powerpoint/2010/main" val="317880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44E91-1784-01CC-A3A7-3B05BF2FC1C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45C8CF0-39C8-6973-59C2-24E9A29383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4D147D7-9000-4BBE-FD15-DE34CD6A9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E04AE43-A8D5-9C27-F2C7-1EDB004BE05D}"/>
              </a:ext>
            </a:extLst>
          </p:cNvPr>
          <p:cNvSpPr>
            <a:spLocks noGrp="1"/>
          </p:cNvSpPr>
          <p:nvPr>
            <p:ph type="dt" sz="half" idx="10"/>
          </p:nvPr>
        </p:nvSpPr>
        <p:spPr/>
        <p:txBody>
          <a:bodyPr/>
          <a:lstStyle/>
          <a:p>
            <a:fld id="{8C988CEE-622B-D245-B154-0FC92803CC83}" type="datetimeFigureOut">
              <a:rPr lang="nl-NL" smtClean="0"/>
              <a:t>16-11-2023</a:t>
            </a:fld>
            <a:endParaRPr lang="nl-NL"/>
          </a:p>
        </p:txBody>
      </p:sp>
      <p:sp>
        <p:nvSpPr>
          <p:cNvPr id="6" name="Tijdelijke aanduiding voor voettekst 5">
            <a:extLst>
              <a:ext uri="{FF2B5EF4-FFF2-40B4-BE49-F238E27FC236}">
                <a16:creationId xmlns:a16="http://schemas.microsoft.com/office/drawing/2014/main" id="{134C8EDB-F45A-3417-8A7A-539D6803B62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A000881-DC17-470F-FD24-6DD127CE49D2}"/>
              </a:ext>
            </a:extLst>
          </p:cNvPr>
          <p:cNvSpPr>
            <a:spLocks noGrp="1"/>
          </p:cNvSpPr>
          <p:nvPr>
            <p:ph type="sldNum" sz="quarter" idx="12"/>
          </p:nvPr>
        </p:nvSpPr>
        <p:spPr/>
        <p:txBody>
          <a:bodyPr/>
          <a:lstStyle/>
          <a:p>
            <a:fld id="{C889B59C-E325-AA4A-BCB4-4E10BB6206BB}" type="slidenum">
              <a:rPr lang="nl-NL" smtClean="0"/>
              <a:t>‹nr.›</a:t>
            </a:fld>
            <a:endParaRPr lang="nl-NL"/>
          </a:p>
        </p:txBody>
      </p:sp>
    </p:spTree>
    <p:extLst>
      <p:ext uri="{BB962C8B-B14F-4D97-AF65-F5344CB8AC3E}">
        <p14:creationId xmlns:p14="http://schemas.microsoft.com/office/powerpoint/2010/main" val="291696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A82DC0-E189-C5AC-F23A-1D47B2D375E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3A0368B-D5D1-A6E4-B080-F6B44F596E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41568FD-ED77-2745-4BDE-E807B72ED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2819D2B-0C63-2E89-9FFF-4DBC10C97811}"/>
              </a:ext>
            </a:extLst>
          </p:cNvPr>
          <p:cNvSpPr>
            <a:spLocks noGrp="1"/>
          </p:cNvSpPr>
          <p:nvPr>
            <p:ph type="dt" sz="half" idx="10"/>
          </p:nvPr>
        </p:nvSpPr>
        <p:spPr/>
        <p:txBody>
          <a:bodyPr/>
          <a:lstStyle/>
          <a:p>
            <a:fld id="{8C988CEE-622B-D245-B154-0FC92803CC83}" type="datetimeFigureOut">
              <a:rPr lang="nl-NL" smtClean="0"/>
              <a:t>16-11-2023</a:t>
            </a:fld>
            <a:endParaRPr lang="nl-NL"/>
          </a:p>
        </p:txBody>
      </p:sp>
      <p:sp>
        <p:nvSpPr>
          <p:cNvPr id="6" name="Tijdelijke aanduiding voor voettekst 5">
            <a:extLst>
              <a:ext uri="{FF2B5EF4-FFF2-40B4-BE49-F238E27FC236}">
                <a16:creationId xmlns:a16="http://schemas.microsoft.com/office/drawing/2014/main" id="{69AC3AEB-0DB5-2ABA-FEFF-D6139903C35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89EA861-C675-868C-1A6B-503F5FB7E7A1}"/>
              </a:ext>
            </a:extLst>
          </p:cNvPr>
          <p:cNvSpPr>
            <a:spLocks noGrp="1"/>
          </p:cNvSpPr>
          <p:nvPr>
            <p:ph type="sldNum" sz="quarter" idx="12"/>
          </p:nvPr>
        </p:nvSpPr>
        <p:spPr/>
        <p:txBody>
          <a:bodyPr/>
          <a:lstStyle/>
          <a:p>
            <a:fld id="{C889B59C-E325-AA4A-BCB4-4E10BB6206BB}" type="slidenum">
              <a:rPr lang="nl-NL" smtClean="0"/>
              <a:t>‹nr.›</a:t>
            </a:fld>
            <a:endParaRPr lang="nl-NL"/>
          </a:p>
        </p:txBody>
      </p:sp>
    </p:spTree>
    <p:extLst>
      <p:ext uri="{BB962C8B-B14F-4D97-AF65-F5344CB8AC3E}">
        <p14:creationId xmlns:p14="http://schemas.microsoft.com/office/powerpoint/2010/main" val="65793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05E9844-14F7-4D84-7DE7-DF55E5DE4F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AD8298A-C5E8-9577-8731-F48B9F4B5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E8882E-90DD-8A86-A66B-2292A2864E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88CEE-622B-D245-B154-0FC92803CC83}" type="datetimeFigureOut">
              <a:rPr lang="nl-NL" smtClean="0"/>
              <a:t>16-11-2023</a:t>
            </a:fld>
            <a:endParaRPr lang="nl-NL"/>
          </a:p>
        </p:txBody>
      </p:sp>
      <p:sp>
        <p:nvSpPr>
          <p:cNvPr id="5" name="Tijdelijke aanduiding voor voettekst 4">
            <a:extLst>
              <a:ext uri="{FF2B5EF4-FFF2-40B4-BE49-F238E27FC236}">
                <a16:creationId xmlns:a16="http://schemas.microsoft.com/office/drawing/2014/main" id="{9D9C4F17-8FB4-F636-173A-31BC0CF183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37B112C-D390-600D-ECD6-37C3A7AA5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9B59C-E325-AA4A-BCB4-4E10BB6206BB}" type="slidenum">
              <a:rPr lang="nl-NL" smtClean="0"/>
              <a:t>‹nr.›</a:t>
            </a:fld>
            <a:endParaRPr lang="nl-NL"/>
          </a:p>
        </p:txBody>
      </p:sp>
    </p:spTree>
    <p:extLst>
      <p:ext uri="{BB962C8B-B14F-4D97-AF65-F5344CB8AC3E}">
        <p14:creationId xmlns:p14="http://schemas.microsoft.com/office/powerpoint/2010/main" val="328728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0.jpeg"/><Relationship Id="rId1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12" Type="http://schemas.microsoft.com/office/2007/relationships/hdphoto" Target="../media/hdphoto2.wdp"/><Relationship Id="rId17" Type="http://schemas.microsoft.com/office/2007/relationships/hdphoto" Target="../media/hdphoto4.wdp"/><Relationship Id="rId2" Type="http://schemas.openxmlformats.org/officeDocument/2006/relationships/notesSlide" Target="../notesSlides/notesSlide3.xml"/><Relationship Id="rId16"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image" Target="../media/image4.png"/><Relationship Id="rId15" Type="http://schemas.microsoft.com/office/2007/relationships/hdphoto" Target="../media/hdphoto3.wdp"/><Relationship Id="rId10" Type="http://schemas.microsoft.com/office/2007/relationships/hdphoto" Target="../media/hdphoto1.wdp"/><Relationship Id="rId19" Type="http://schemas.microsoft.com/office/2007/relationships/hdphoto" Target="../media/hdphoto5.wdp"/><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2.png"/><Relationship Id="rId7" Type="http://schemas.openxmlformats.org/officeDocument/2006/relationships/image" Target="../media/image15.png"/><Relationship Id="rId12"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jpeg"/><Relationship Id="rId11" Type="http://schemas.openxmlformats.org/officeDocument/2006/relationships/diagramColors" Target="../diagrams/colors1.xml"/><Relationship Id="rId5" Type="http://schemas.openxmlformats.org/officeDocument/2006/relationships/image" Target="../media/image4.png"/><Relationship Id="rId10" Type="http://schemas.openxmlformats.org/officeDocument/2006/relationships/diagramQuickStyle" Target="../diagrams/quickStyle1.xml"/><Relationship Id="rId4" Type="http://schemas.openxmlformats.org/officeDocument/2006/relationships/image" Target="../media/image3.png"/><Relationship Id="rId9"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2.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4.png"/><Relationship Id="rId10" Type="http://schemas.openxmlformats.org/officeDocument/2006/relationships/image" Target="../media/image28.svg"/><Relationship Id="rId4" Type="http://schemas.openxmlformats.org/officeDocument/2006/relationships/image" Target="../media/image3.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svg"/><Relationship Id="rId3" Type="http://schemas.openxmlformats.org/officeDocument/2006/relationships/image" Target="../media/image2.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jpeg"/><Relationship Id="rId11" Type="http://schemas.openxmlformats.org/officeDocument/2006/relationships/image" Target="../media/image36.svg"/><Relationship Id="rId5" Type="http://schemas.openxmlformats.org/officeDocument/2006/relationships/image" Target="../media/image4.pn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tekst, persoon, schermopname, kleding&#10;&#10;Automatisch gegenereerde beschrijving">
            <a:extLst>
              <a:ext uri="{FF2B5EF4-FFF2-40B4-BE49-F238E27FC236}">
                <a16:creationId xmlns:a16="http://schemas.microsoft.com/office/drawing/2014/main" id="{EC2FF5D9-6B69-CFE1-A4D7-35B99A46F8F6}"/>
              </a:ext>
            </a:extLst>
          </p:cNvPr>
          <p:cNvPicPr>
            <a:picLocks noChangeAspect="1"/>
          </p:cNvPicPr>
          <p:nvPr/>
        </p:nvPicPr>
        <p:blipFill rotWithShape="1">
          <a:blip r:embed="rId3">
            <a:extLst>
              <a:ext uri="{28A0092B-C50C-407E-A947-70E740481C1C}">
                <a14:useLocalDpi xmlns:a14="http://schemas.microsoft.com/office/drawing/2010/main" val="0"/>
              </a:ext>
            </a:extLst>
          </a:blip>
          <a:srcRect b="80845"/>
          <a:stretch/>
        </p:blipFill>
        <p:spPr>
          <a:xfrm>
            <a:off x="0" y="0"/>
            <a:ext cx="12217046" cy="3290552"/>
          </a:xfrm>
          <a:prstGeom prst="rect">
            <a:avLst/>
          </a:prstGeom>
        </p:spPr>
      </p:pic>
      <p:sp>
        <p:nvSpPr>
          <p:cNvPr id="6" name="Tekstvak 5">
            <a:extLst>
              <a:ext uri="{FF2B5EF4-FFF2-40B4-BE49-F238E27FC236}">
                <a16:creationId xmlns:a16="http://schemas.microsoft.com/office/drawing/2014/main" id="{CDA74470-3C1E-0490-F25D-59E6383E0816}"/>
              </a:ext>
            </a:extLst>
          </p:cNvPr>
          <p:cNvSpPr txBox="1"/>
          <p:nvPr/>
        </p:nvSpPr>
        <p:spPr>
          <a:xfrm>
            <a:off x="534472" y="4024647"/>
            <a:ext cx="7405762" cy="1661993"/>
          </a:xfrm>
          <a:prstGeom prst="rect">
            <a:avLst/>
          </a:prstGeom>
          <a:noFill/>
        </p:spPr>
        <p:txBody>
          <a:bodyPr wrap="square" rtlCol="0">
            <a:spAutoFit/>
          </a:bodyPr>
          <a:lstStyle/>
          <a:p>
            <a:r>
              <a:rPr lang="nl-NL" sz="3200" b="1" dirty="0">
                <a:solidFill>
                  <a:schemeClr val="tx2"/>
                </a:solidFill>
                <a:latin typeface="Georgia" panose="02040502050405020303" pitchFamily="18" charset="0"/>
              </a:rPr>
              <a:t>Introductie Logistieke Laadinfra Havengebied Enschede</a:t>
            </a:r>
          </a:p>
          <a:p>
            <a:r>
              <a:rPr lang="nl-NL" sz="2000" dirty="0">
                <a:solidFill>
                  <a:schemeClr val="tx2"/>
                </a:solidFill>
                <a:latin typeface="Georgia" panose="02040502050405020303" pitchFamily="18" charset="0"/>
              </a:rPr>
              <a:t>16 November 2023</a:t>
            </a:r>
          </a:p>
          <a:p>
            <a:endParaRPr lang="nl-NL" dirty="0"/>
          </a:p>
        </p:txBody>
      </p:sp>
      <p:pic>
        <p:nvPicPr>
          <p:cNvPr id="4" name="Picture 4" descr="Gelderland PG-logo-zw-750x268px - LINK">
            <a:extLst>
              <a:ext uri="{FF2B5EF4-FFF2-40B4-BE49-F238E27FC236}">
                <a16:creationId xmlns:a16="http://schemas.microsoft.com/office/drawing/2014/main" id="{6824CF05-C4E8-D562-E718-BF2B76198B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9590" y="6311899"/>
            <a:ext cx="1188420" cy="4246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22DC7A44-BA97-88AD-A92B-4E0E09188D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1328" y="6311900"/>
            <a:ext cx="2027627" cy="4946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Afbeelding met klok, tekening&#10;&#10;Automatisch gegenereerde beschrijving">
            <a:extLst>
              <a:ext uri="{FF2B5EF4-FFF2-40B4-BE49-F238E27FC236}">
                <a16:creationId xmlns:a16="http://schemas.microsoft.com/office/drawing/2014/main" id="{DA0D2FB1-CDF6-4495-5DF0-232FBA1A14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951" y="6313211"/>
            <a:ext cx="1600866" cy="493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251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A2717AD-B454-F80A-C188-ECC78ACF20E7}"/>
              </a:ext>
            </a:extLst>
          </p:cNvPr>
          <p:cNvSpPr/>
          <p:nvPr/>
        </p:nvSpPr>
        <p:spPr>
          <a:xfrm>
            <a:off x="6143538" y="2130511"/>
            <a:ext cx="5189289" cy="3065134"/>
          </a:xfrm>
          <a:prstGeom prst="rect">
            <a:avLst/>
          </a:prstGeom>
          <a:pattFill prst="ltUpDiag">
            <a:fgClr>
              <a:srgbClr val="9E043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38D8001-7394-1722-A1C6-DB6C2860F9FF}"/>
              </a:ext>
            </a:extLst>
          </p:cNvPr>
          <p:cNvSpPr>
            <a:spLocks noGrp="1"/>
          </p:cNvSpPr>
          <p:nvPr>
            <p:ph type="title"/>
          </p:nvPr>
        </p:nvSpPr>
        <p:spPr>
          <a:xfrm>
            <a:off x="485192" y="200503"/>
            <a:ext cx="7327066" cy="1325563"/>
          </a:xfrm>
        </p:spPr>
        <p:txBody>
          <a:bodyPr/>
          <a:lstStyle/>
          <a:p>
            <a:r>
              <a:rPr lang="nl-NL" dirty="0">
                <a:solidFill>
                  <a:srgbClr val="8F0024"/>
                </a:solidFill>
              </a:rPr>
              <a:t>Huidige situatie</a:t>
            </a:r>
          </a:p>
        </p:txBody>
      </p:sp>
      <p:pic>
        <p:nvPicPr>
          <p:cNvPr id="6" name="Picture 4" descr="Gelderland PG-logo-zw-750x268px - LINK">
            <a:extLst>
              <a:ext uri="{FF2B5EF4-FFF2-40B4-BE49-F238E27FC236}">
                <a16:creationId xmlns:a16="http://schemas.microsoft.com/office/drawing/2014/main" id="{64CF30ED-910B-0E72-1BDD-9AAC5C57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590" y="6311899"/>
            <a:ext cx="1188420" cy="4246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1703C4-A110-2E7C-7FB8-80A9A5213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328" y="6311900"/>
            <a:ext cx="2027627" cy="4946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fbeelding met klok, tekening&#10;&#10;Automatisch gegenereerde beschrijving">
            <a:extLst>
              <a:ext uri="{FF2B5EF4-FFF2-40B4-BE49-F238E27FC236}">
                <a16:creationId xmlns:a16="http://schemas.microsoft.com/office/drawing/2014/main" id="{90B69E22-0934-7F57-61E1-DBE7947FA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51" y="6313211"/>
            <a:ext cx="1600866" cy="493381"/>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2ED1776E-5B0F-C0A4-5657-F2468BAEC923}"/>
              </a:ext>
            </a:extLst>
          </p:cNvPr>
          <p:cNvSpPr/>
          <p:nvPr/>
        </p:nvSpPr>
        <p:spPr>
          <a:xfrm>
            <a:off x="573110" y="1146219"/>
            <a:ext cx="515155" cy="83714"/>
          </a:xfrm>
          <a:prstGeom prst="rect">
            <a:avLst/>
          </a:prstGeom>
          <a:solidFill>
            <a:srgbClr val="9E0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41584AE0-E868-E341-A132-8035E64B62F9}"/>
              </a:ext>
            </a:extLst>
          </p:cNvPr>
          <p:cNvSpPr txBox="1"/>
          <p:nvPr/>
        </p:nvSpPr>
        <p:spPr>
          <a:xfrm>
            <a:off x="526812" y="1701480"/>
            <a:ext cx="4949769" cy="5027851"/>
          </a:xfrm>
          <a:prstGeom prst="rect">
            <a:avLst/>
          </a:prstGeom>
          <a:noFill/>
        </p:spPr>
        <p:txBody>
          <a:bodyPr wrap="square" rtlCol="0">
            <a:spAutoFit/>
          </a:bodyPr>
          <a:lstStyle/>
          <a:p>
            <a:pPr marL="285750" indent="-285750">
              <a:lnSpc>
                <a:spcPct val="150000"/>
              </a:lnSpc>
              <a:buClr>
                <a:srgbClr val="9F0230"/>
              </a:buClr>
              <a:buFont typeface="Arial" panose="020B0604020202020204" pitchFamily="34" charset="0"/>
              <a:buChar char="•"/>
            </a:pPr>
            <a:r>
              <a:rPr lang="nl-NL" dirty="0">
                <a:latin typeface="Georgia" panose="02040502050405020303" pitchFamily="18" charset="0"/>
              </a:rPr>
              <a:t>Netcapaciteit afname en levering oranje</a:t>
            </a:r>
          </a:p>
          <a:p>
            <a:pPr marL="285750" indent="-285750">
              <a:lnSpc>
                <a:spcPct val="150000"/>
              </a:lnSpc>
              <a:buClr>
                <a:srgbClr val="9F0230"/>
              </a:buClr>
              <a:buFont typeface="Arial" panose="020B0604020202020204" pitchFamily="34" charset="0"/>
              <a:buChar char="•"/>
            </a:pPr>
            <a:r>
              <a:rPr lang="nl-NL" dirty="0">
                <a:latin typeface="Georgia" panose="02040502050405020303" pitchFamily="18" charset="0"/>
              </a:rPr>
              <a:t>Inzicht en Machtiging</a:t>
            </a:r>
          </a:p>
          <a:p>
            <a:pPr marL="285750" indent="-285750">
              <a:lnSpc>
                <a:spcPct val="150000"/>
              </a:lnSpc>
              <a:buClr>
                <a:srgbClr val="9F0230"/>
              </a:buClr>
              <a:buFont typeface="Arial" panose="020B0604020202020204" pitchFamily="34" charset="0"/>
              <a:buChar char="•"/>
            </a:pPr>
            <a:endParaRPr lang="nl-NL" dirty="0">
              <a:latin typeface="Georgia" panose="02040502050405020303" pitchFamily="18" charset="0"/>
            </a:endParaRPr>
          </a:p>
          <a:p>
            <a:pPr marL="285750" indent="-285750">
              <a:lnSpc>
                <a:spcPct val="150000"/>
              </a:lnSpc>
              <a:buClr>
                <a:srgbClr val="9F0230"/>
              </a:buClr>
              <a:buFont typeface="Arial" panose="020B0604020202020204" pitchFamily="34" charset="0"/>
              <a:buChar char="•"/>
            </a:pPr>
            <a:r>
              <a:rPr lang="nl-NL" dirty="0">
                <a:latin typeface="Georgia" panose="02040502050405020303" pitchFamily="18" charset="0"/>
              </a:rPr>
              <a:t>Laadplein AVIA VOLT </a:t>
            </a:r>
            <a:r>
              <a:rPr lang="nl-NL" dirty="0" err="1">
                <a:latin typeface="Georgia" panose="02040502050405020303" pitchFamily="18" charset="0"/>
              </a:rPr>
              <a:t>Twekkeler</a:t>
            </a:r>
            <a:r>
              <a:rPr lang="nl-NL" dirty="0">
                <a:latin typeface="Georgia" panose="02040502050405020303" pitchFamily="18" charset="0"/>
              </a:rPr>
              <a:t> Es</a:t>
            </a:r>
          </a:p>
          <a:p>
            <a:pPr marL="285750" indent="-285750">
              <a:lnSpc>
                <a:spcPct val="150000"/>
              </a:lnSpc>
              <a:buClr>
                <a:srgbClr val="9F0230"/>
              </a:buClr>
              <a:buFont typeface="Arial" panose="020B0604020202020204" pitchFamily="34" charset="0"/>
              <a:buChar char="•"/>
            </a:pPr>
            <a:r>
              <a:rPr lang="nl-NL" dirty="0" err="1">
                <a:latin typeface="Georgia" panose="02040502050405020303" pitchFamily="18" charset="0"/>
              </a:rPr>
              <a:t>Snellader</a:t>
            </a:r>
            <a:r>
              <a:rPr lang="nl-NL" dirty="0">
                <a:latin typeface="Georgia" panose="02040502050405020303" pitchFamily="18" charset="0"/>
              </a:rPr>
              <a:t> </a:t>
            </a:r>
            <a:r>
              <a:rPr lang="nl-NL" dirty="0" err="1">
                <a:latin typeface="Georgia" panose="02040502050405020303" pitchFamily="18" charset="0"/>
              </a:rPr>
              <a:t>Strootsweg</a:t>
            </a:r>
            <a:r>
              <a:rPr lang="nl-NL" dirty="0">
                <a:latin typeface="Georgia" panose="02040502050405020303" pitchFamily="18" charset="0"/>
              </a:rPr>
              <a:t> </a:t>
            </a:r>
            <a:r>
              <a:rPr lang="nl-NL" dirty="0" err="1">
                <a:latin typeface="Georgia" panose="02040502050405020303" pitchFamily="18" charset="0"/>
              </a:rPr>
              <a:t>Bolscher</a:t>
            </a:r>
            <a:endParaRPr lang="nl-NL" dirty="0">
              <a:latin typeface="Georgia" panose="02040502050405020303" pitchFamily="18" charset="0"/>
            </a:endParaRPr>
          </a:p>
          <a:p>
            <a:pPr marL="285750" indent="-285750">
              <a:lnSpc>
                <a:spcPct val="150000"/>
              </a:lnSpc>
              <a:buClr>
                <a:srgbClr val="9F0230"/>
              </a:buClr>
              <a:buFont typeface="Arial" panose="020B0604020202020204" pitchFamily="34" charset="0"/>
              <a:buChar char="•"/>
            </a:pPr>
            <a:r>
              <a:rPr lang="nl-NL" dirty="0" err="1">
                <a:latin typeface="Georgia" panose="02040502050405020303" pitchFamily="18" charset="0"/>
              </a:rPr>
              <a:t>Snellader</a:t>
            </a:r>
            <a:r>
              <a:rPr lang="nl-NL" dirty="0">
                <a:latin typeface="Georgia" panose="02040502050405020303" pitchFamily="18" charset="0"/>
              </a:rPr>
              <a:t> </a:t>
            </a:r>
            <a:r>
              <a:rPr lang="nl-NL" dirty="0" err="1">
                <a:latin typeface="Georgia" panose="02040502050405020303" pitchFamily="18" charset="0"/>
              </a:rPr>
              <a:t>Strootsweg</a:t>
            </a:r>
            <a:r>
              <a:rPr lang="nl-NL" dirty="0">
                <a:latin typeface="Georgia" panose="02040502050405020303" pitchFamily="18" charset="0"/>
              </a:rPr>
              <a:t> Euro Koffie</a:t>
            </a:r>
          </a:p>
          <a:p>
            <a:pPr marL="285750" indent="-285750">
              <a:lnSpc>
                <a:spcPct val="150000"/>
              </a:lnSpc>
              <a:buClr>
                <a:srgbClr val="9F0230"/>
              </a:buClr>
              <a:buFont typeface="Arial" panose="020B0604020202020204" pitchFamily="34" charset="0"/>
              <a:buChar char="•"/>
            </a:pPr>
            <a:endParaRPr lang="nl-NL" dirty="0">
              <a:latin typeface="Georgia" panose="02040502050405020303" pitchFamily="18" charset="0"/>
            </a:endParaRPr>
          </a:p>
          <a:p>
            <a:pPr marL="285750" indent="-285750">
              <a:lnSpc>
                <a:spcPct val="150000"/>
              </a:lnSpc>
              <a:buClr>
                <a:srgbClr val="9F0230"/>
              </a:buClr>
              <a:buFont typeface="Arial" panose="020B0604020202020204" pitchFamily="34" charset="0"/>
              <a:buChar char="•"/>
            </a:pPr>
            <a:r>
              <a:rPr lang="nl-NL" dirty="0">
                <a:latin typeface="Georgia" panose="02040502050405020303" pitchFamily="18" charset="0"/>
              </a:rPr>
              <a:t>Energievisie en gebiedsgerichte aanpak Gemeente Enschede</a:t>
            </a:r>
          </a:p>
          <a:p>
            <a:pPr marL="285750" indent="-285750">
              <a:lnSpc>
                <a:spcPct val="150000"/>
              </a:lnSpc>
              <a:buClr>
                <a:srgbClr val="9F0230"/>
              </a:buClr>
              <a:buFont typeface="Arial" panose="020B0604020202020204" pitchFamily="34" charset="0"/>
              <a:buChar char="•"/>
            </a:pPr>
            <a:endParaRPr lang="nl-NL" dirty="0">
              <a:latin typeface="Georgia" panose="02040502050405020303" pitchFamily="18" charset="0"/>
            </a:endParaRPr>
          </a:p>
          <a:p>
            <a:pPr marL="285750" indent="-285750">
              <a:lnSpc>
                <a:spcPct val="150000"/>
              </a:lnSpc>
              <a:buClr>
                <a:srgbClr val="9F0230"/>
              </a:buClr>
              <a:buFont typeface="Arial" panose="020B0604020202020204" pitchFamily="34" charset="0"/>
              <a:buChar char="•"/>
            </a:pPr>
            <a:r>
              <a:rPr lang="nl-NL" dirty="0">
                <a:latin typeface="Georgia" panose="02040502050405020303" pitchFamily="18" charset="0"/>
              </a:rPr>
              <a:t>Behoefte aan laadinfra en duurzame opwek</a:t>
            </a:r>
          </a:p>
          <a:p>
            <a:pPr marL="285750" indent="-285750">
              <a:lnSpc>
                <a:spcPct val="150000"/>
              </a:lnSpc>
              <a:buClr>
                <a:srgbClr val="9F0230"/>
              </a:buClr>
              <a:buFont typeface="Arial" panose="020B0604020202020204" pitchFamily="34" charset="0"/>
              <a:buChar char="•"/>
            </a:pPr>
            <a:endParaRPr lang="nl-NL" dirty="0">
              <a:highlight>
                <a:srgbClr val="FFFF00"/>
              </a:highlight>
              <a:latin typeface="Georgia" panose="02040502050405020303" pitchFamily="18" charset="0"/>
            </a:endParaRPr>
          </a:p>
        </p:txBody>
      </p:sp>
      <p:sp>
        <p:nvSpPr>
          <p:cNvPr id="5" name="Rechthoek 4">
            <a:extLst>
              <a:ext uri="{FF2B5EF4-FFF2-40B4-BE49-F238E27FC236}">
                <a16:creationId xmlns:a16="http://schemas.microsoft.com/office/drawing/2014/main" id="{BD9ED802-E5F5-DEC7-E812-A88A189A09FB}"/>
              </a:ext>
            </a:extLst>
          </p:cNvPr>
          <p:cNvSpPr/>
          <p:nvPr/>
        </p:nvSpPr>
        <p:spPr>
          <a:xfrm>
            <a:off x="5833209" y="1896432"/>
            <a:ext cx="5189288" cy="3065134"/>
          </a:xfrm>
          <a:prstGeom prst="rect">
            <a:avLst/>
          </a:prstGeom>
          <a:solidFill>
            <a:schemeClr val="bg1"/>
          </a:solidFill>
          <a:ln w="9525">
            <a:solidFill>
              <a:srgbClr val="9E04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3F15B108-83BD-38AE-C142-020C25805161}"/>
              </a:ext>
            </a:extLst>
          </p:cNvPr>
          <p:cNvPicPr>
            <a:picLocks noChangeAspect="1"/>
          </p:cNvPicPr>
          <p:nvPr/>
        </p:nvPicPr>
        <p:blipFill>
          <a:blip r:embed="rId6"/>
          <a:stretch>
            <a:fillRect/>
          </a:stretch>
        </p:blipFill>
        <p:spPr>
          <a:xfrm>
            <a:off x="5833209" y="807828"/>
            <a:ext cx="5768328" cy="5242341"/>
          </a:xfrm>
          <a:prstGeom prst="rect">
            <a:avLst/>
          </a:prstGeom>
        </p:spPr>
      </p:pic>
      <p:pic>
        <p:nvPicPr>
          <p:cNvPr id="11" name="Picture 2" descr="Provincie Overijssel komt met herstelpakket voor ondernemingen en  verengingen » Vechtdal Centraal">
            <a:extLst>
              <a:ext uri="{FF2B5EF4-FFF2-40B4-BE49-F238E27FC236}">
                <a16:creationId xmlns:a16="http://schemas.microsoft.com/office/drawing/2014/main" id="{47DF73F5-A520-2756-7802-1F70B6BF5E30}"/>
              </a:ext>
            </a:extLst>
          </p:cNvPr>
          <p:cNvPicPr>
            <a:picLocks noChangeAspect="1" noChangeArrowheads="1"/>
          </p:cNvPicPr>
          <p:nvPr/>
        </p:nvPicPr>
        <p:blipFill rotWithShape="1">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0161" t="26317" r="10858" b="34868"/>
          <a:stretch/>
        </p:blipFill>
        <p:spPr bwMode="auto">
          <a:xfrm>
            <a:off x="8921943" y="6274469"/>
            <a:ext cx="1664018" cy="49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50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D8001-7394-1722-A1C6-DB6C2860F9FF}"/>
              </a:ext>
            </a:extLst>
          </p:cNvPr>
          <p:cNvSpPr>
            <a:spLocks noGrp="1"/>
          </p:cNvSpPr>
          <p:nvPr>
            <p:ph type="title"/>
          </p:nvPr>
        </p:nvSpPr>
        <p:spPr>
          <a:xfrm>
            <a:off x="485192" y="200503"/>
            <a:ext cx="7327066" cy="1325563"/>
          </a:xfrm>
        </p:spPr>
        <p:txBody>
          <a:bodyPr/>
          <a:lstStyle/>
          <a:p>
            <a:r>
              <a:rPr lang="nl-NL" dirty="0">
                <a:solidFill>
                  <a:srgbClr val="8F0024"/>
                </a:solidFill>
              </a:rPr>
              <a:t>Huidige situatie</a:t>
            </a:r>
          </a:p>
        </p:txBody>
      </p:sp>
      <p:pic>
        <p:nvPicPr>
          <p:cNvPr id="6" name="Picture 4" descr="Gelderland PG-logo-zw-750x268px - LINK">
            <a:extLst>
              <a:ext uri="{FF2B5EF4-FFF2-40B4-BE49-F238E27FC236}">
                <a16:creationId xmlns:a16="http://schemas.microsoft.com/office/drawing/2014/main" id="{64CF30ED-910B-0E72-1BDD-9AAC5C57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590" y="6311899"/>
            <a:ext cx="1188420" cy="4246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1703C4-A110-2E7C-7FB8-80A9A5213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328" y="6311900"/>
            <a:ext cx="2027627" cy="4946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fbeelding met klok, tekening&#10;&#10;Automatisch gegenereerde beschrijving">
            <a:extLst>
              <a:ext uri="{FF2B5EF4-FFF2-40B4-BE49-F238E27FC236}">
                <a16:creationId xmlns:a16="http://schemas.microsoft.com/office/drawing/2014/main" id="{90B69E22-0934-7F57-61E1-DBE7947FA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51" y="6313211"/>
            <a:ext cx="1600866" cy="493381"/>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2ED1776E-5B0F-C0A4-5657-F2468BAEC923}"/>
              </a:ext>
            </a:extLst>
          </p:cNvPr>
          <p:cNvSpPr/>
          <p:nvPr/>
        </p:nvSpPr>
        <p:spPr>
          <a:xfrm>
            <a:off x="573110" y="1146219"/>
            <a:ext cx="515155" cy="83714"/>
          </a:xfrm>
          <a:prstGeom prst="rect">
            <a:avLst/>
          </a:prstGeom>
          <a:solidFill>
            <a:srgbClr val="9E0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2" descr="Provincie Overijssel komt met herstelpakket voor ondernemingen en  verengingen » Vechtdal Centraal">
            <a:extLst>
              <a:ext uri="{FF2B5EF4-FFF2-40B4-BE49-F238E27FC236}">
                <a16:creationId xmlns:a16="http://schemas.microsoft.com/office/drawing/2014/main" id="{47DF73F5-A520-2756-7802-1F70B6BF5E30}"/>
              </a:ext>
            </a:extLst>
          </p:cNvPr>
          <p:cNvPicPr>
            <a:picLocks noChangeAspect="1" noChangeArrowheads="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0161" t="26317" r="10858" b="34868"/>
          <a:stretch/>
        </p:blipFill>
        <p:spPr bwMode="auto">
          <a:xfrm>
            <a:off x="8921943" y="6274469"/>
            <a:ext cx="1664018" cy="499523"/>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8D29D79E-EB77-A18F-30CD-0CB4A30ABA67}"/>
              </a:ext>
            </a:extLst>
          </p:cNvPr>
          <p:cNvSpPr txBox="1"/>
          <p:nvPr/>
        </p:nvSpPr>
        <p:spPr>
          <a:xfrm>
            <a:off x="496248" y="1265584"/>
            <a:ext cx="3740192" cy="400110"/>
          </a:xfrm>
          <a:prstGeom prst="rect">
            <a:avLst/>
          </a:prstGeom>
          <a:noFill/>
        </p:spPr>
        <p:txBody>
          <a:bodyPr wrap="square" rtlCol="0">
            <a:spAutoFit/>
          </a:bodyPr>
          <a:lstStyle/>
          <a:p>
            <a:r>
              <a:rPr lang="nl-NL" sz="2000" dirty="0">
                <a:solidFill>
                  <a:schemeClr val="tx2"/>
                </a:solidFill>
                <a:latin typeface="Georgia" panose="02040502050405020303" pitchFamily="18" charset="0"/>
              </a:rPr>
              <a:t>Herkenning?</a:t>
            </a:r>
          </a:p>
        </p:txBody>
      </p:sp>
      <p:sp>
        <p:nvSpPr>
          <p:cNvPr id="17" name="Tekstvak 16">
            <a:extLst>
              <a:ext uri="{FF2B5EF4-FFF2-40B4-BE49-F238E27FC236}">
                <a16:creationId xmlns:a16="http://schemas.microsoft.com/office/drawing/2014/main" id="{543F5817-2DA3-407A-6003-7135354703D3}"/>
              </a:ext>
            </a:extLst>
          </p:cNvPr>
          <p:cNvSpPr txBox="1"/>
          <p:nvPr/>
        </p:nvSpPr>
        <p:spPr>
          <a:xfrm>
            <a:off x="439705" y="1957520"/>
            <a:ext cx="4949769" cy="3365858"/>
          </a:xfrm>
          <a:prstGeom prst="rect">
            <a:avLst/>
          </a:prstGeom>
          <a:noFill/>
        </p:spPr>
        <p:txBody>
          <a:bodyPr wrap="square" rtlCol="0">
            <a:spAutoFit/>
          </a:bodyPr>
          <a:lstStyle/>
          <a:p>
            <a:pPr marL="285750" indent="-285750">
              <a:lnSpc>
                <a:spcPct val="150000"/>
              </a:lnSpc>
              <a:buClr>
                <a:srgbClr val="9F0230"/>
              </a:buClr>
              <a:buFont typeface="Arial" panose="020B0604020202020204" pitchFamily="34" charset="0"/>
              <a:buChar char="•"/>
            </a:pPr>
            <a:r>
              <a:rPr lang="nl-NL" dirty="0">
                <a:latin typeface="Georgia" panose="02040502050405020303" pitchFamily="18" charset="0"/>
              </a:rPr>
              <a:t>Elektrische voertuigen</a:t>
            </a:r>
          </a:p>
          <a:p>
            <a:pPr marL="285750" indent="-285750">
              <a:lnSpc>
                <a:spcPct val="150000"/>
              </a:lnSpc>
              <a:buClr>
                <a:srgbClr val="9F0230"/>
              </a:buClr>
              <a:buFont typeface="Arial" panose="020B0604020202020204" pitchFamily="34" charset="0"/>
              <a:buChar char="•"/>
            </a:pPr>
            <a:endParaRPr lang="nl-NL" dirty="0">
              <a:latin typeface="Georgia" panose="02040502050405020303" pitchFamily="18" charset="0"/>
            </a:endParaRPr>
          </a:p>
          <a:p>
            <a:pPr marL="285750" indent="-285750">
              <a:lnSpc>
                <a:spcPct val="150000"/>
              </a:lnSpc>
              <a:buClr>
                <a:srgbClr val="9F0230"/>
              </a:buClr>
              <a:buFont typeface="Arial" panose="020B0604020202020204" pitchFamily="34" charset="0"/>
              <a:buChar char="•"/>
            </a:pPr>
            <a:r>
              <a:rPr lang="nl-NL" dirty="0">
                <a:latin typeface="Georgia" panose="02040502050405020303" pitchFamily="18" charset="0"/>
              </a:rPr>
              <a:t>Laadinfra</a:t>
            </a:r>
          </a:p>
          <a:p>
            <a:pPr marL="285750" indent="-285750">
              <a:lnSpc>
                <a:spcPct val="150000"/>
              </a:lnSpc>
              <a:buClr>
                <a:srgbClr val="9F0230"/>
              </a:buClr>
              <a:buFont typeface="Arial" panose="020B0604020202020204" pitchFamily="34" charset="0"/>
              <a:buChar char="•"/>
            </a:pPr>
            <a:endParaRPr lang="nl-NL" dirty="0">
              <a:latin typeface="Georgia" panose="02040502050405020303" pitchFamily="18" charset="0"/>
            </a:endParaRPr>
          </a:p>
          <a:p>
            <a:pPr marL="285750" indent="-285750">
              <a:lnSpc>
                <a:spcPct val="150000"/>
              </a:lnSpc>
              <a:buClr>
                <a:srgbClr val="9F0230"/>
              </a:buClr>
              <a:buFont typeface="Arial" panose="020B0604020202020204" pitchFamily="34" charset="0"/>
              <a:buChar char="•"/>
            </a:pPr>
            <a:r>
              <a:rPr lang="nl-NL" dirty="0">
                <a:latin typeface="Georgia" panose="02040502050405020303" pitchFamily="18" charset="0"/>
              </a:rPr>
              <a:t>Netaansluiting</a:t>
            </a:r>
          </a:p>
          <a:p>
            <a:pPr marL="285750" indent="-285750">
              <a:lnSpc>
                <a:spcPct val="150000"/>
              </a:lnSpc>
              <a:buClr>
                <a:srgbClr val="9F0230"/>
              </a:buClr>
              <a:buFont typeface="Arial" panose="020B0604020202020204" pitchFamily="34" charset="0"/>
              <a:buChar char="•"/>
            </a:pPr>
            <a:endParaRPr lang="nl-NL" dirty="0">
              <a:latin typeface="Georgia" panose="02040502050405020303" pitchFamily="18" charset="0"/>
            </a:endParaRPr>
          </a:p>
          <a:p>
            <a:pPr marL="285750" indent="-285750">
              <a:lnSpc>
                <a:spcPct val="150000"/>
              </a:lnSpc>
              <a:buClr>
                <a:srgbClr val="9F0230"/>
              </a:buClr>
              <a:buFont typeface="Arial" panose="020B0604020202020204" pitchFamily="34" charset="0"/>
              <a:buChar char="•"/>
            </a:pPr>
            <a:r>
              <a:rPr lang="nl-NL" dirty="0">
                <a:latin typeface="Georgia" panose="02040502050405020303" pitchFamily="18" charset="0"/>
              </a:rPr>
              <a:t>Duurzame opwek</a:t>
            </a:r>
          </a:p>
          <a:p>
            <a:pPr marL="285750" indent="-285750">
              <a:lnSpc>
                <a:spcPct val="150000"/>
              </a:lnSpc>
              <a:buClr>
                <a:srgbClr val="9F0230"/>
              </a:buClr>
              <a:buFont typeface="Arial" panose="020B0604020202020204" pitchFamily="34" charset="0"/>
              <a:buChar char="•"/>
            </a:pPr>
            <a:endParaRPr lang="nl-NL" dirty="0">
              <a:highlight>
                <a:srgbClr val="FFFF00"/>
              </a:highlight>
              <a:latin typeface="Georgia" panose="02040502050405020303" pitchFamily="18" charset="0"/>
            </a:endParaRPr>
          </a:p>
        </p:txBody>
      </p:sp>
    </p:spTree>
    <p:extLst>
      <p:ext uri="{BB962C8B-B14F-4D97-AF65-F5344CB8AC3E}">
        <p14:creationId xmlns:p14="http://schemas.microsoft.com/office/powerpoint/2010/main" val="1539690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D8001-7394-1722-A1C6-DB6C2860F9FF}"/>
              </a:ext>
            </a:extLst>
          </p:cNvPr>
          <p:cNvSpPr>
            <a:spLocks noGrp="1"/>
          </p:cNvSpPr>
          <p:nvPr>
            <p:ph type="title"/>
          </p:nvPr>
        </p:nvSpPr>
        <p:spPr>
          <a:xfrm>
            <a:off x="485192" y="200503"/>
            <a:ext cx="7327066" cy="1325563"/>
          </a:xfrm>
        </p:spPr>
        <p:txBody>
          <a:bodyPr/>
          <a:lstStyle/>
          <a:p>
            <a:r>
              <a:rPr lang="nl-NL" dirty="0">
                <a:solidFill>
                  <a:srgbClr val="8F0024"/>
                </a:solidFill>
              </a:rPr>
              <a:t>Praktische aanpak</a:t>
            </a:r>
          </a:p>
        </p:txBody>
      </p:sp>
      <p:pic>
        <p:nvPicPr>
          <p:cNvPr id="6" name="Picture 4" descr="Gelderland PG-logo-zw-750x268px - LINK">
            <a:extLst>
              <a:ext uri="{FF2B5EF4-FFF2-40B4-BE49-F238E27FC236}">
                <a16:creationId xmlns:a16="http://schemas.microsoft.com/office/drawing/2014/main" id="{64CF30ED-910B-0E72-1BDD-9AAC5C57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590" y="6311899"/>
            <a:ext cx="1188420" cy="4246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1703C4-A110-2E7C-7FB8-80A9A5213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328" y="6311900"/>
            <a:ext cx="2027627" cy="4946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fbeelding met klok, tekening&#10;&#10;Automatisch gegenereerde beschrijving">
            <a:extLst>
              <a:ext uri="{FF2B5EF4-FFF2-40B4-BE49-F238E27FC236}">
                <a16:creationId xmlns:a16="http://schemas.microsoft.com/office/drawing/2014/main" id="{90B69E22-0934-7F57-61E1-DBE7947FA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51" y="6313211"/>
            <a:ext cx="1600866" cy="493381"/>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2ED1776E-5B0F-C0A4-5657-F2468BAEC923}"/>
              </a:ext>
            </a:extLst>
          </p:cNvPr>
          <p:cNvSpPr/>
          <p:nvPr/>
        </p:nvSpPr>
        <p:spPr>
          <a:xfrm>
            <a:off x="573110" y="1146219"/>
            <a:ext cx="515155" cy="83714"/>
          </a:xfrm>
          <a:prstGeom prst="rect">
            <a:avLst/>
          </a:prstGeom>
          <a:solidFill>
            <a:srgbClr val="9E0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05F9470D-B2FE-9EC9-F116-2462632AE831}"/>
              </a:ext>
            </a:extLst>
          </p:cNvPr>
          <p:cNvSpPr txBox="1"/>
          <p:nvPr/>
        </p:nvSpPr>
        <p:spPr>
          <a:xfrm>
            <a:off x="496248" y="1265584"/>
            <a:ext cx="3740192" cy="400110"/>
          </a:xfrm>
          <a:prstGeom prst="rect">
            <a:avLst/>
          </a:prstGeom>
          <a:noFill/>
        </p:spPr>
        <p:txBody>
          <a:bodyPr wrap="square" rtlCol="0">
            <a:spAutoFit/>
          </a:bodyPr>
          <a:lstStyle/>
          <a:p>
            <a:r>
              <a:rPr lang="nl-NL" sz="2000" dirty="0">
                <a:solidFill>
                  <a:schemeClr val="tx2"/>
                </a:solidFill>
                <a:latin typeface="Georgia" panose="02040502050405020303" pitchFamily="18" charset="0"/>
              </a:rPr>
              <a:t>Samenwerken</a:t>
            </a:r>
          </a:p>
        </p:txBody>
      </p:sp>
      <p:sp>
        <p:nvSpPr>
          <p:cNvPr id="5" name="Tekstvak 4">
            <a:extLst>
              <a:ext uri="{FF2B5EF4-FFF2-40B4-BE49-F238E27FC236}">
                <a16:creationId xmlns:a16="http://schemas.microsoft.com/office/drawing/2014/main" id="{842DAD0F-12B1-2DD7-8169-2B228C22DC30}"/>
              </a:ext>
            </a:extLst>
          </p:cNvPr>
          <p:cNvSpPr txBox="1"/>
          <p:nvPr/>
        </p:nvSpPr>
        <p:spPr>
          <a:xfrm>
            <a:off x="485192" y="1799244"/>
            <a:ext cx="6140895" cy="5351017"/>
          </a:xfrm>
          <a:prstGeom prst="rect">
            <a:avLst/>
          </a:prstGeom>
          <a:noFill/>
        </p:spPr>
        <p:txBody>
          <a:bodyPr wrap="square" rtlCol="0">
            <a:spAutoFit/>
          </a:bodyPr>
          <a:lstStyle/>
          <a:p>
            <a:pPr marL="342900" indent="-342900">
              <a:lnSpc>
                <a:spcPct val="150000"/>
              </a:lnSpc>
              <a:buClr>
                <a:srgbClr val="9F0230"/>
              </a:buClr>
              <a:buFont typeface="Arial" panose="020B0604020202020204" pitchFamily="34" charset="0"/>
              <a:buChar char="•"/>
            </a:pPr>
            <a:r>
              <a:rPr lang="nl-NL" sz="1600" dirty="0">
                <a:latin typeface="Georgia" panose="02040502050405020303" pitchFamily="18" charset="0"/>
              </a:rPr>
              <a:t>Individuele gesprekken behoeften /kansen</a:t>
            </a:r>
          </a:p>
          <a:p>
            <a:pPr marL="800100" lvl="1" indent="-342900">
              <a:lnSpc>
                <a:spcPct val="150000"/>
              </a:lnSpc>
              <a:buClr>
                <a:srgbClr val="9F0230"/>
              </a:buClr>
              <a:buFont typeface="Arial" panose="020B0604020202020204" pitchFamily="34" charset="0"/>
              <a:buChar char="•"/>
            </a:pPr>
            <a:r>
              <a:rPr lang="nl-NL" sz="1600" dirty="0">
                <a:latin typeface="Georgia" panose="02040502050405020303" pitchFamily="18" charset="0"/>
              </a:rPr>
              <a:t>Laadbehoefte toetsen</a:t>
            </a:r>
          </a:p>
          <a:p>
            <a:pPr marL="800100" lvl="1" indent="-342900">
              <a:lnSpc>
                <a:spcPct val="150000"/>
              </a:lnSpc>
              <a:buClr>
                <a:srgbClr val="9F0230"/>
              </a:buClr>
              <a:buFont typeface="Arial" panose="020B0604020202020204" pitchFamily="34" charset="0"/>
              <a:buChar char="•"/>
            </a:pPr>
            <a:r>
              <a:rPr lang="nl-NL" sz="1600" dirty="0">
                <a:latin typeface="Georgia" panose="02040502050405020303" pitchFamily="18" charset="0"/>
              </a:rPr>
              <a:t>Energieverbruik inzichtelijk maken</a:t>
            </a:r>
          </a:p>
          <a:p>
            <a:pPr marL="800100" lvl="1" indent="-342900">
              <a:lnSpc>
                <a:spcPct val="150000"/>
              </a:lnSpc>
              <a:buClr>
                <a:srgbClr val="9F0230"/>
              </a:buClr>
              <a:buFont typeface="Arial" panose="020B0604020202020204" pitchFamily="34" charset="0"/>
              <a:buChar char="•"/>
            </a:pPr>
            <a:endParaRPr lang="nl-NL" sz="1600" dirty="0">
              <a:latin typeface="Georgia" panose="02040502050405020303" pitchFamily="18" charset="0"/>
            </a:endParaRPr>
          </a:p>
          <a:p>
            <a:pPr marL="342900" indent="-342900">
              <a:lnSpc>
                <a:spcPct val="150000"/>
              </a:lnSpc>
              <a:buClr>
                <a:srgbClr val="9F0230"/>
              </a:buClr>
              <a:buFont typeface="Arial" panose="020B0604020202020204" pitchFamily="34" charset="0"/>
              <a:buChar char="•"/>
            </a:pPr>
            <a:r>
              <a:rPr lang="nl-NL" sz="1600" dirty="0">
                <a:latin typeface="Georgia" panose="02040502050405020303" pitchFamily="18" charset="0"/>
              </a:rPr>
              <a:t>Startsessie</a:t>
            </a:r>
          </a:p>
          <a:p>
            <a:pPr marL="342900" indent="-342900">
              <a:lnSpc>
                <a:spcPct val="150000"/>
              </a:lnSpc>
              <a:buClr>
                <a:srgbClr val="9F0230"/>
              </a:buClr>
              <a:buFont typeface="Arial" panose="020B0604020202020204" pitchFamily="34" charset="0"/>
              <a:buChar char="•"/>
            </a:pPr>
            <a:endParaRPr lang="nl-NL" sz="1600" dirty="0">
              <a:latin typeface="Georgia" panose="02040502050405020303" pitchFamily="18" charset="0"/>
            </a:endParaRPr>
          </a:p>
          <a:p>
            <a:pPr marL="342900" indent="-342900">
              <a:lnSpc>
                <a:spcPct val="150000"/>
              </a:lnSpc>
              <a:buClr>
                <a:srgbClr val="9F0230"/>
              </a:buClr>
              <a:buFont typeface="Arial" panose="020B0604020202020204" pitchFamily="34" charset="0"/>
              <a:buChar char="•"/>
            </a:pPr>
            <a:r>
              <a:rPr lang="nl-NL" sz="1600" dirty="0">
                <a:latin typeface="Georgia" panose="02040502050405020303" pitchFamily="18" charset="0"/>
              </a:rPr>
              <a:t>Werkgroep laadinfra</a:t>
            </a:r>
          </a:p>
          <a:p>
            <a:pPr marL="342900" indent="-342900">
              <a:lnSpc>
                <a:spcPct val="150000"/>
              </a:lnSpc>
              <a:buClr>
                <a:srgbClr val="9F0230"/>
              </a:buClr>
              <a:buFont typeface="Arial" panose="020B0604020202020204" pitchFamily="34" charset="0"/>
              <a:buChar char="•"/>
            </a:pPr>
            <a:endParaRPr lang="nl-NL" sz="1600" dirty="0">
              <a:latin typeface="Georgia" panose="02040502050405020303" pitchFamily="18" charset="0"/>
            </a:endParaRPr>
          </a:p>
          <a:p>
            <a:pPr marL="342900" indent="-342900">
              <a:lnSpc>
                <a:spcPct val="150000"/>
              </a:lnSpc>
              <a:buClr>
                <a:srgbClr val="9F0230"/>
              </a:buClr>
              <a:buFont typeface="Arial" panose="020B0604020202020204" pitchFamily="34" charset="0"/>
              <a:buChar char="•"/>
            </a:pPr>
            <a:r>
              <a:rPr lang="nl-NL" sz="1600" dirty="0">
                <a:latin typeface="Georgia" panose="02040502050405020303" pitchFamily="18" charset="0"/>
              </a:rPr>
              <a:t>Samenwerking Gemeente en Netbeheerder</a:t>
            </a:r>
          </a:p>
          <a:p>
            <a:pPr marL="285750" indent="-285750">
              <a:lnSpc>
                <a:spcPct val="150000"/>
              </a:lnSpc>
              <a:buClr>
                <a:srgbClr val="9F0230"/>
              </a:buClr>
              <a:buFont typeface="Arial" panose="020B0604020202020204" pitchFamily="34" charset="0"/>
              <a:buChar char="•"/>
            </a:pPr>
            <a:r>
              <a:rPr lang="nl-NL" sz="1600" dirty="0">
                <a:latin typeface="Georgia" panose="02040502050405020303" pitchFamily="18" charset="0"/>
              </a:rPr>
              <a:t>Koppeling Energievisie en programma’s rondom duurzame opwek</a:t>
            </a:r>
          </a:p>
          <a:p>
            <a:pPr>
              <a:lnSpc>
                <a:spcPct val="150000"/>
              </a:lnSpc>
              <a:buClr>
                <a:srgbClr val="9F0230"/>
              </a:buClr>
            </a:pPr>
            <a:endParaRPr lang="nl-NL" dirty="0">
              <a:latin typeface="Georgia" panose="02040502050405020303" pitchFamily="18" charset="0"/>
            </a:endParaRPr>
          </a:p>
          <a:p>
            <a:pPr marL="342900" indent="-342900">
              <a:lnSpc>
                <a:spcPct val="150000"/>
              </a:lnSpc>
              <a:buClr>
                <a:srgbClr val="9F0230"/>
              </a:buClr>
              <a:buFont typeface="+mj-lt"/>
              <a:buAutoNum type="arabicPeriod"/>
            </a:pPr>
            <a:endParaRPr lang="nl-NL" dirty="0">
              <a:latin typeface="Georgia" panose="02040502050405020303" pitchFamily="18" charset="0"/>
            </a:endParaRPr>
          </a:p>
          <a:p>
            <a:pPr marL="342900" indent="-342900">
              <a:lnSpc>
                <a:spcPct val="150000"/>
              </a:lnSpc>
              <a:buClr>
                <a:srgbClr val="9F0230"/>
              </a:buClr>
              <a:buFont typeface="+mj-lt"/>
              <a:buAutoNum type="arabicPeriod"/>
            </a:pPr>
            <a:endParaRPr lang="nl-NL" dirty="0">
              <a:latin typeface="Georgia" panose="02040502050405020303" pitchFamily="18" charset="0"/>
            </a:endParaRPr>
          </a:p>
        </p:txBody>
      </p:sp>
      <p:pic>
        <p:nvPicPr>
          <p:cNvPr id="11" name="Picture 2" descr="Provincie Overijssel komt met herstelpakket voor ondernemingen en  verengingen » Vechtdal Centraal">
            <a:extLst>
              <a:ext uri="{FF2B5EF4-FFF2-40B4-BE49-F238E27FC236}">
                <a16:creationId xmlns:a16="http://schemas.microsoft.com/office/drawing/2014/main" id="{1F66ED77-9A11-5C3B-2783-6B9CDC3972C2}"/>
              </a:ext>
            </a:extLst>
          </p:cNvPr>
          <p:cNvPicPr>
            <a:picLocks noChangeAspect="1" noChangeArrowheads="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0161" t="26317" r="10858" b="34868"/>
          <a:stretch/>
        </p:blipFill>
        <p:spPr bwMode="auto">
          <a:xfrm>
            <a:off x="8921943" y="6274469"/>
            <a:ext cx="1664018" cy="499523"/>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14">
            <a:extLst>
              <a:ext uri="{FF2B5EF4-FFF2-40B4-BE49-F238E27FC236}">
                <a16:creationId xmlns:a16="http://schemas.microsoft.com/office/drawing/2014/main" id="{79A81944-CA88-09B4-6108-24D2DA38B012}"/>
              </a:ext>
            </a:extLst>
          </p:cNvPr>
          <p:cNvSpPr txBox="1"/>
          <p:nvPr/>
        </p:nvSpPr>
        <p:spPr>
          <a:xfrm>
            <a:off x="8673919" y="1465639"/>
            <a:ext cx="4798588" cy="2534861"/>
          </a:xfrm>
          <a:prstGeom prst="rect">
            <a:avLst/>
          </a:prstGeom>
          <a:noFill/>
        </p:spPr>
        <p:txBody>
          <a:bodyPr wrap="square" rtlCol="0">
            <a:spAutoFit/>
          </a:bodyPr>
          <a:lstStyle/>
          <a:p>
            <a:pPr marL="342900" indent="-342900">
              <a:lnSpc>
                <a:spcPct val="150000"/>
              </a:lnSpc>
              <a:buClr>
                <a:srgbClr val="9F0230"/>
              </a:buClr>
              <a:buAutoNum type="arabicPeriod"/>
            </a:pPr>
            <a:r>
              <a:rPr lang="nl-NL" dirty="0">
                <a:solidFill>
                  <a:schemeClr val="bg1">
                    <a:lumMod val="85000"/>
                  </a:schemeClr>
                </a:solidFill>
                <a:latin typeface="Georgia" panose="02040502050405020303" pitchFamily="18" charset="0"/>
              </a:rPr>
              <a:t>Voorbereiding</a:t>
            </a:r>
          </a:p>
          <a:p>
            <a:pPr marL="342900" indent="-342900">
              <a:lnSpc>
                <a:spcPct val="150000"/>
              </a:lnSpc>
              <a:buClr>
                <a:srgbClr val="9F0230"/>
              </a:buClr>
              <a:buAutoNum type="arabicPeriod"/>
            </a:pPr>
            <a:r>
              <a:rPr lang="nl-NL" b="1" dirty="0">
                <a:latin typeface="Georgia" panose="02040502050405020303" pitchFamily="18" charset="0"/>
              </a:rPr>
              <a:t>Startsessie</a:t>
            </a:r>
          </a:p>
          <a:p>
            <a:pPr marL="342900" indent="-342900">
              <a:lnSpc>
                <a:spcPct val="150000"/>
              </a:lnSpc>
              <a:buClr>
                <a:srgbClr val="9F0230"/>
              </a:buClr>
              <a:buAutoNum type="arabicPeriod"/>
            </a:pPr>
            <a:r>
              <a:rPr lang="nl-NL" dirty="0">
                <a:solidFill>
                  <a:schemeClr val="bg1">
                    <a:lumMod val="85000"/>
                  </a:schemeClr>
                </a:solidFill>
                <a:latin typeface="Georgia" panose="02040502050405020303" pitchFamily="18" charset="0"/>
              </a:rPr>
              <a:t>Onderzoek oplossingen</a:t>
            </a:r>
          </a:p>
          <a:p>
            <a:pPr marL="342900" indent="-342900">
              <a:lnSpc>
                <a:spcPct val="150000"/>
              </a:lnSpc>
              <a:buClr>
                <a:srgbClr val="9F0230"/>
              </a:buClr>
              <a:buAutoNum type="arabicPeriod"/>
            </a:pPr>
            <a:r>
              <a:rPr lang="nl-NL" dirty="0">
                <a:solidFill>
                  <a:schemeClr val="bg1">
                    <a:lumMod val="85000"/>
                  </a:schemeClr>
                </a:solidFill>
                <a:latin typeface="Georgia" panose="02040502050405020303" pitchFamily="18" charset="0"/>
              </a:rPr>
              <a:t>Planvorming</a:t>
            </a:r>
          </a:p>
          <a:p>
            <a:pPr marL="342900" indent="-342900">
              <a:lnSpc>
                <a:spcPct val="150000"/>
              </a:lnSpc>
              <a:buClr>
                <a:srgbClr val="9F0230"/>
              </a:buClr>
              <a:buAutoNum type="arabicPeriod"/>
            </a:pPr>
            <a:r>
              <a:rPr lang="nl-NL" dirty="0">
                <a:solidFill>
                  <a:schemeClr val="bg1">
                    <a:lumMod val="85000"/>
                  </a:schemeClr>
                </a:solidFill>
                <a:latin typeface="Georgia" panose="02040502050405020303" pitchFamily="18" charset="0"/>
              </a:rPr>
              <a:t>Ondertekening en uitvoering!</a:t>
            </a:r>
          </a:p>
          <a:p>
            <a:pPr marL="342900" indent="-342900">
              <a:lnSpc>
                <a:spcPct val="150000"/>
              </a:lnSpc>
              <a:buClr>
                <a:srgbClr val="9F0230"/>
              </a:buClr>
              <a:buAutoNum type="arabicPeriod"/>
            </a:pPr>
            <a:r>
              <a:rPr lang="nl-NL" dirty="0">
                <a:solidFill>
                  <a:schemeClr val="bg1">
                    <a:lumMod val="85000"/>
                  </a:schemeClr>
                </a:solidFill>
                <a:latin typeface="Georgia" panose="02040502050405020303" pitchFamily="18" charset="0"/>
              </a:rPr>
              <a:t>Evaluatie</a:t>
            </a:r>
          </a:p>
        </p:txBody>
      </p:sp>
    </p:spTree>
    <p:extLst>
      <p:ext uri="{BB962C8B-B14F-4D97-AF65-F5344CB8AC3E}">
        <p14:creationId xmlns:p14="http://schemas.microsoft.com/office/powerpoint/2010/main" val="3090886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55EC8EA-8D0A-613C-FE02-73ECAB2A3A3E}"/>
              </a:ext>
            </a:extLst>
          </p:cNvPr>
          <p:cNvSpPr>
            <a:spLocks noGrp="1"/>
          </p:cNvSpPr>
          <p:nvPr>
            <p:ph sz="half" idx="1"/>
          </p:nvPr>
        </p:nvSpPr>
        <p:spPr>
          <a:xfrm>
            <a:off x="469900" y="1168400"/>
            <a:ext cx="6985000" cy="5084763"/>
          </a:xfrm>
        </p:spPr>
        <p:txBody>
          <a:bodyPr vert="horz" lIns="91440" tIns="45720" rIns="91440" bIns="45720" rtlCol="0" anchor="t">
            <a:noAutofit/>
          </a:bodyPr>
          <a:lstStyle/>
          <a:p>
            <a:pPr marL="457200" lvl="1" indent="0">
              <a:buNone/>
            </a:pPr>
            <a:endParaRPr lang="nl-NL" sz="1800" dirty="0">
              <a:cs typeface="Calibri"/>
            </a:endParaRPr>
          </a:p>
          <a:p>
            <a:pPr marL="514350" indent="-514350">
              <a:buFont typeface="Calibri Light" panose="020F0302020204030204"/>
              <a:buAutoNum type="arabicPeriod"/>
            </a:pPr>
            <a:endParaRPr lang="nl-NL" sz="1800" dirty="0"/>
          </a:p>
        </p:txBody>
      </p:sp>
      <p:pic>
        <p:nvPicPr>
          <p:cNvPr id="7" name="Picture 6">
            <a:extLst>
              <a:ext uri="{FF2B5EF4-FFF2-40B4-BE49-F238E27FC236}">
                <a16:creationId xmlns:a16="http://schemas.microsoft.com/office/drawing/2014/main" id="{B45808D4-CD43-2622-CA5B-A7A1E8997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328" y="6311900"/>
            <a:ext cx="2027627" cy="4946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fbeelding met klok, tekening&#10;&#10;Automatisch gegenereerde beschrijving">
            <a:extLst>
              <a:ext uri="{FF2B5EF4-FFF2-40B4-BE49-F238E27FC236}">
                <a16:creationId xmlns:a16="http://schemas.microsoft.com/office/drawing/2014/main" id="{65F8C91C-880C-ABFA-AF22-AFC0DBB8671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36951" y="6313211"/>
            <a:ext cx="1600866" cy="4933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Gelderland PG-logo-zw-750x268px - LINK">
            <a:extLst>
              <a:ext uri="{FF2B5EF4-FFF2-40B4-BE49-F238E27FC236}">
                <a16:creationId xmlns:a16="http://schemas.microsoft.com/office/drawing/2014/main" id="{26121BE5-85EC-B0EB-5FB3-41E7FB9615D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759590" y="6311899"/>
            <a:ext cx="1188420" cy="4246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rovincie Overijssel komt met herstelpakket voor ondernemingen en  verengingen » Vechtdal Centraal">
            <a:extLst>
              <a:ext uri="{FF2B5EF4-FFF2-40B4-BE49-F238E27FC236}">
                <a16:creationId xmlns:a16="http://schemas.microsoft.com/office/drawing/2014/main" id="{777538D7-6422-3CE8-8171-11ED3F0E083E}"/>
              </a:ext>
            </a:extLst>
          </p:cNvPr>
          <p:cNvPicPr>
            <a:picLocks noChangeAspect="1" noChangeArrowheads="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0161" t="26317" r="10858" b="34868"/>
          <a:stretch/>
        </p:blipFill>
        <p:spPr bwMode="auto">
          <a:xfrm>
            <a:off x="8921943" y="6274469"/>
            <a:ext cx="1664018" cy="499523"/>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134AB638-B9B7-21D6-4EF7-012424ED0872}"/>
              </a:ext>
            </a:extLst>
          </p:cNvPr>
          <p:cNvSpPr txBox="1"/>
          <p:nvPr/>
        </p:nvSpPr>
        <p:spPr>
          <a:xfrm>
            <a:off x="496248" y="1265584"/>
            <a:ext cx="3766833" cy="400110"/>
          </a:xfrm>
          <a:prstGeom prst="rect">
            <a:avLst/>
          </a:prstGeom>
          <a:noFill/>
        </p:spPr>
        <p:txBody>
          <a:bodyPr wrap="square" rtlCol="0">
            <a:spAutoFit/>
          </a:bodyPr>
          <a:lstStyle/>
          <a:p>
            <a:r>
              <a:rPr lang="nl-NL" sz="2000" dirty="0">
                <a:solidFill>
                  <a:schemeClr val="tx2"/>
                </a:solidFill>
                <a:latin typeface="Georgia" panose="02040502050405020303" pitchFamily="18" charset="0"/>
              </a:rPr>
              <a:t>Van planvorming tot realisatie</a:t>
            </a:r>
          </a:p>
        </p:txBody>
      </p:sp>
      <p:sp>
        <p:nvSpPr>
          <p:cNvPr id="13" name="Titel 1">
            <a:extLst>
              <a:ext uri="{FF2B5EF4-FFF2-40B4-BE49-F238E27FC236}">
                <a16:creationId xmlns:a16="http://schemas.microsoft.com/office/drawing/2014/main" id="{8C917B8F-153A-A2C4-9D8D-06200A71220C}"/>
              </a:ext>
            </a:extLst>
          </p:cNvPr>
          <p:cNvSpPr>
            <a:spLocks noGrp="1"/>
          </p:cNvSpPr>
          <p:nvPr>
            <p:ph type="title"/>
          </p:nvPr>
        </p:nvSpPr>
        <p:spPr>
          <a:xfrm>
            <a:off x="485192" y="200503"/>
            <a:ext cx="7327066" cy="1325563"/>
          </a:xfrm>
        </p:spPr>
        <p:txBody>
          <a:bodyPr/>
          <a:lstStyle/>
          <a:p>
            <a:r>
              <a:rPr lang="nl-NL" dirty="0" err="1">
                <a:solidFill>
                  <a:srgbClr val="8F0024"/>
                </a:solidFill>
              </a:rPr>
              <a:t>Toolbox</a:t>
            </a:r>
            <a:endParaRPr lang="nl-NL" dirty="0">
              <a:solidFill>
                <a:srgbClr val="8F0024"/>
              </a:solidFill>
            </a:endParaRPr>
          </a:p>
        </p:txBody>
      </p:sp>
      <p:sp>
        <p:nvSpPr>
          <p:cNvPr id="17" name="Rechthoek 16">
            <a:extLst>
              <a:ext uri="{FF2B5EF4-FFF2-40B4-BE49-F238E27FC236}">
                <a16:creationId xmlns:a16="http://schemas.microsoft.com/office/drawing/2014/main" id="{646E6DDF-483B-9EE8-ED42-E761774CB5DA}"/>
              </a:ext>
            </a:extLst>
          </p:cNvPr>
          <p:cNvSpPr/>
          <p:nvPr/>
        </p:nvSpPr>
        <p:spPr>
          <a:xfrm>
            <a:off x="573110" y="1146219"/>
            <a:ext cx="515155" cy="83714"/>
          </a:xfrm>
          <a:prstGeom prst="rect">
            <a:avLst/>
          </a:prstGeom>
          <a:solidFill>
            <a:srgbClr val="9E0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FA5DC6BD-D64F-068D-AC1A-25BE412D609C}"/>
              </a:ext>
            </a:extLst>
          </p:cNvPr>
          <p:cNvSpPr txBox="1"/>
          <p:nvPr/>
        </p:nvSpPr>
        <p:spPr>
          <a:xfrm>
            <a:off x="573110" y="1701345"/>
            <a:ext cx="4004785" cy="2846933"/>
          </a:xfrm>
          <a:prstGeom prst="rect">
            <a:avLst/>
          </a:prstGeom>
          <a:noFill/>
        </p:spPr>
        <p:txBody>
          <a:bodyPr wrap="square" rtlCol="0">
            <a:spAutoFit/>
          </a:bodyPr>
          <a:lstStyle/>
          <a:p>
            <a:pPr>
              <a:lnSpc>
                <a:spcPct val="150000"/>
              </a:lnSpc>
            </a:pPr>
            <a:r>
              <a:rPr lang="nl-NL" dirty="0">
                <a:latin typeface="Georgia" panose="02040502050405020303" pitchFamily="18" charset="0"/>
              </a:rPr>
              <a:t>Onder andere:</a:t>
            </a:r>
          </a:p>
          <a:p>
            <a:pPr marL="285750" indent="-285750">
              <a:lnSpc>
                <a:spcPct val="150000"/>
              </a:lnSpc>
              <a:buClr>
                <a:srgbClr val="9F0230"/>
              </a:buClr>
              <a:buFont typeface="Arial" panose="020B0604020202020204" pitchFamily="34" charset="0"/>
              <a:buChar char="•"/>
            </a:pPr>
            <a:r>
              <a:rPr lang="nl-NL" b="1" dirty="0">
                <a:latin typeface="Georgia" panose="02040502050405020303" pitchFamily="18" charset="0"/>
              </a:rPr>
              <a:t>Laadinfra</a:t>
            </a:r>
          </a:p>
          <a:p>
            <a:pPr marL="742950" lvl="1" indent="-285750">
              <a:buClr>
                <a:srgbClr val="9F0230"/>
              </a:buClr>
              <a:buFont typeface="Arial" panose="020B0604020202020204" pitchFamily="34" charset="0"/>
              <a:buChar char="•"/>
            </a:pPr>
            <a:r>
              <a:rPr lang="nl-NL" sz="1400" dirty="0">
                <a:latin typeface="Georgia" panose="02040502050405020303" pitchFamily="18" charset="0"/>
              </a:rPr>
              <a:t>Inzicht benodigde laadinfra​</a:t>
            </a:r>
          </a:p>
          <a:p>
            <a:pPr marL="742950" lvl="1" indent="-285750">
              <a:buClr>
                <a:srgbClr val="9F0230"/>
              </a:buClr>
              <a:buFont typeface="Arial" panose="020B0604020202020204" pitchFamily="34" charset="0"/>
              <a:buChar char="•"/>
            </a:pPr>
            <a:r>
              <a:rPr lang="nl-NL" sz="1400" dirty="0">
                <a:latin typeface="Georgia" panose="02040502050405020303" pitchFamily="18" charset="0"/>
              </a:rPr>
              <a:t>Collectieve/publieke laadinfra​</a:t>
            </a:r>
          </a:p>
          <a:p>
            <a:pPr marL="742950" lvl="1" indent="-285750">
              <a:buClr>
                <a:srgbClr val="9F0230"/>
              </a:buClr>
              <a:buFont typeface="Arial" panose="020B0604020202020204" pitchFamily="34" charset="0"/>
              <a:buChar char="•"/>
            </a:pPr>
            <a:r>
              <a:rPr lang="nl-NL" sz="1400" dirty="0">
                <a:latin typeface="Georgia" panose="02040502050405020303" pitchFamily="18" charset="0"/>
              </a:rPr>
              <a:t>Bestaande netcapaciteit​</a:t>
            </a:r>
          </a:p>
          <a:p>
            <a:pPr marL="742950" lvl="1" indent="-285750">
              <a:buClr>
                <a:srgbClr val="9F0230"/>
              </a:buClr>
              <a:buFont typeface="Arial" panose="020B0604020202020204" pitchFamily="34" charset="0"/>
              <a:buChar char="•"/>
            </a:pPr>
            <a:r>
              <a:rPr lang="nl-NL" sz="1400" dirty="0">
                <a:latin typeface="Georgia" panose="02040502050405020303" pitchFamily="18" charset="0"/>
              </a:rPr>
              <a:t>Ontwikkelingen netcapaciteit​</a:t>
            </a:r>
          </a:p>
          <a:p>
            <a:pPr marL="285750" indent="-285750">
              <a:lnSpc>
                <a:spcPct val="150000"/>
              </a:lnSpc>
              <a:buClr>
                <a:srgbClr val="9F0230"/>
              </a:buClr>
              <a:buFont typeface="Arial" panose="020B0604020202020204" pitchFamily="34" charset="0"/>
              <a:buChar char="•"/>
            </a:pPr>
            <a:r>
              <a:rPr lang="nl-NL" b="1" dirty="0">
                <a:latin typeface="Georgia" panose="02040502050405020303" pitchFamily="18" charset="0"/>
              </a:rPr>
              <a:t>Samenwerking</a:t>
            </a:r>
          </a:p>
          <a:p>
            <a:pPr marL="742950" lvl="1" indent="-285750">
              <a:buClr>
                <a:srgbClr val="9F0230"/>
              </a:buClr>
              <a:buFont typeface="Arial" panose="020B0604020202020204" pitchFamily="34" charset="0"/>
              <a:buChar char="•"/>
            </a:pPr>
            <a:r>
              <a:rPr lang="nl-NL" sz="1400" dirty="0">
                <a:latin typeface="Georgia" panose="02040502050405020303" pitchFamily="18" charset="0"/>
              </a:rPr>
              <a:t>Gezamenlijk gebruik laadinfra​​</a:t>
            </a:r>
          </a:p>
          <a:p>
            <a:pPr marL="742950" lvl="1" indent="-285750">
              <a:buClr>
                <a:srgbClr val="9F0230"/>
              </a:buClr>
              <a:buFont typeface="Arial" panose="020B0604020202020204" pitchFamily="34" charset="0"/>
              <a:buChar char="•"/>
            </a:pPr>
            <a:r>
              <a:rPr lang="nl-NL" sz="1400" dirty="0">
                <a:latin typeface="Georgia" panose="02040502050405020303" pitchFamily="18" charset="0"/>
              </a:rPr>
              <a:t>Collectieve inkoop​​</a:t>
            </a:r>
          </a:p>
          <a:p>
            <a:pPr marL="742950" lvl="1" indent="-285750">
              <a:buClr>
                <a:srgbClr val="9F0230"/>
              </a:buClr>
              <a:buFont typeface="Arial" panose="020B0604020202020204" pitchFamily="34" charset="0"/>
              <a:buChar char="•"/>
            </a:pPr>
            <a:r>
              <a:rPr lang="nl-NL" sz="1400" dirty="0">
                <a:latin typeface="Georgia" panose="02040502050405020303" pitchFamily="18" charset="0"/>
              </a:rPr>
              <a:t>Samenwerking realisatie​</a:t>
            </a:r>
          </a:p>
        </p:txBody>
      </p:sp>
      <p:grpSp>
        <p:nvGrpSpPr>
          <p:cNvPr id="19" name="Groep 18">
            <a:extLst>
              <a:ext uri="{FF2B5EF4-FFF2-40B4-BE49-F238E27FC236}">
                <a16:creationId xmlns:a16="http://schemas.microsoft.com/office/drawing/2014/main" id="{F624DDF8-9F93-71ED-85A0-EE8D3148123A}"/>
              </a:ext>
            </a:extLst>
          </p:cNvPr>
          <p:cNvGrpSpPr/>
          <p:nvPr/>
        </p:nvGrpSpPr>
        <p:grpSpPr>
          <a:xfrm>
            <a:off x="9068010" y="200503"/>
            <a:ext cx="2877005" cy="2736527"/>
            <a:chOff x="6795200" y="2737551"/>
            <a:chExt cx="1197736" cy="1139253"/>
          </a:xfrm>
        </p:grpSpPr>
        <p:sp>
          <p:nvSpPr>
            <p:cNvPr id="20" name="Ovaal 19">
              <a:extLst>
                <a:ext uri="{FF2B5EF4-FFF2-40B4-BE49-F238E27FC236}">
                  <a16:creationId xmlns:a16="http://schemas.microsoft.com/office/drawing/2014/main" id="{9D01782B-64A1-C807-D046-3942404DA581}"/>
                </a:ext>
              </a:extLst>
            </p:cNvPr>
            <p:cNvSpPr/>
            <p:nvPr/>
          </p:nvSpPr>
          <p:spPr>
            <a:xfrm>
              <a:off x="6795200" y="2737551"/>
              <a:ext cx="1197736" cy="1139253"/>
            </a:xfrm>
            <a:prstGeom prst="ellipse">
              <a:avLst/>
            </a:prstGeom>
            <a:solidFill>
              <a:srgbClr val="8F00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Graphic 20" descr="Hulpmiddelen met effen opvulling">
              <a:extLst>
                <a:ext uri="{FF2B5EF4-FFF2-40B4-BE49-F238E27FC236}">
                  <a16:creationId xmlns:a16="http://schemas.microsoft.com/office/drawing/2014/main" id="{66081B96-CEBD-2815-F8E8-F187600E4F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4087" y="2939600"/>
              <a:ext cx="720194" cy="720194"/>
            </a:xfrm>
            <a:prstGeom prst="rect">
              <a:avLst/>
            </a:prstGeom>
          </p:spPr>
        </p:pic>
      </p:grpSp>
      <p:sp>
        <p:nvSpPr>
          <p:cNvPr id="11" name="Tekstvak 10">
            <a:extLst>
              <a:ext uri="{FF2B5EF4-FFF2-40B4-BE49-F238E27FC236}">
                <a16:creationId xmlns:a16="http://schemas.microsoft.com/office/drawing/2014/main" id="{031E8E32-0BC7-EA7B-AA49-4E4A2377F0A7}"/>
              </a:ext>
            </a:extLst>
          </p:cNvPr>
          <p:cNvSpPr txBox="1"/>
          <p:nvPr/>
        </p:nvSpPr>
        <p:spPr>
          <a:xfrm>
            <a:off x="4263081" y="1665694"/>
            <a:ext cx="4004785" cy="2996526"/>
          </a:xfrm>
          <a:prstGeom prst="rect">
            <a:avLst/>
          </a:prstGeom>
          <a:noFill/>
        </p:spPr>
        <p:txBody>
          <a:bodyPr wrap="square" rtlCol="0">
            <a:spAutoFit/>
          </a:bodyPr>
          <a:lstStyle/>
          <a:p>
            <a:pPr marL="285750" indent="-285750">
              <a:lnSpc>
                <a:spcPct val="150000"/>
              </a:lnSpc>
              <a:buClr>
                <a:srgbClr val="9F0230"/>
              </a:buClr>
              <a:buFont typeface="Arial" panose="020B0604020202020204" pitchFamily="34" charset="0"/>
              <a:buChar char="•"/>
            </a:pPr>
            <a:endParaRPr lang="nl-NL" dirty="0">
              <a:latin typeface="Georgia" panose="02040502050405020303" pitchFamily="18" charset="0"/>
            </a:endParaRPr>
          </a:p>
          <a:p>
            <a:pPr marL="285750" indent="-285750">
              <a:lnSpc>
                <a:spcPct val="150000"/>
              </a:lnSpc>
              <a:buClr>
                <a:srgbClr val="9F0230"/>
              </a:buClr>
              <a:buFont typeface="Arial" panose="020B0604020202020204" pitchFamily="34" charset="0"/>
              <a:buChar char="•"/>
            </a:pPr>
            <a:r>
              <a:rPr lang="nl-NL" b="1" dirty="0">
                <a:latin typeface="Georgia" panose="02040502050405020303" pitchFamily="18" charset="0"/>
              </a:rPr>
              <a:t>Mitigerende maatregelen</a:t>
            </a:r>
          </a:p>
          <a:p>
            <a:pPr marL="742950" lvl="1" indent="-285750">
              <a:buClr>
                <a:srgbClr val="9F0230"/>
              </a:buClr>
              <a:buFont typeface="Arial" panose="020B0604020202020204" pitchFamily="34" charset="0"/>
              <a:buChar char="•"/>
            </a:pPr>
            <a:r>
              <a:rPr lang="nl-NL" sz="1400" dirty="0">
                <a:latin typeface="Georgia" panose="02040502050405020303" pitchFamily="18" charset="0"/>
              </a:rPr>
              <a:t>Overzicht mogelijkheden​</a:t>
            </a:r>
          </a:p>
          <a:p>
            <a:pPr marL="742950" lvl="1" indent="-285750">
              <a:buClr>
                <a:srgbClr val="9F0230"/>
              </a:buClr>
              <a:buFont typeface="Arial" panose="020B0604020202020204" pitchFamily="34" charset="0"/>
              <a:buChar char="•"/>
            </a:pPr>
            <a:r>
              <a:rPr lang="nl-NL" sz="1400" dirty="0">
                <a:latin typeface="Georgia" panose="02040502050405020303" pitchFamily="18" charset="0"/>
              </a:rPr>
              <a:t>Netpotentie-analyse​</a:t>
            </a:r>
            <a:br>
              <a:rPr lang="nl-NL" sz="1400" dirty="0">
                <a:latin typeface="Georgia" panose="02040502050405020303" pitchFamily="18" charset="0"/>
              </a:rPr>
            </a:br>
            <a:endParaRPr lang="nl-NL" sz="1400" dirty="0">
              <a:latin typeface="Georgia" panose="02040502050405020303" pitchFamily="18" charset="0"/>
            </a:endParaRPr>
          </a:p>
          <a:p>
            <a:pPr lvl="1">
              <a:buClr>
                <a:srgbClr val="9F0230"/>
              </a:buClr>
            </a:pPr>
            <a:endParaRPr lang="nl-NL" sz="1400" dirty="0">
              <a:latin typeface="Georgia" panose="02040502050405020303" pitchFamily="18" charset="0"/>
            </a:endParaRPr>
          </a:p>
          <a:p>
            <a:pPr marL="285750" indent="-285750">
              <a:lnSpc>
                <a:spcPct val="150000"/>
              </a:lnSpc>
              <a:buClr>
                <a:srgbClr val="9F0230"/>
              </a:buClr>
              <a:buFont typeface="Arial" panose="020B0604020202020204" pitchFamily="34" charset="0"/>
              <a:buChar char="•"/>
            </a:pPr>
            <a:r>
              <a:rPr lang="nl-NL" b="1" dirty="0">
                <a:latin typeface="Georgia" panose="02040502050405020303" pitchFamily="18" charset="0"/>
              </a:rPr>
              <a:t>Financieel en juridisch</a:t>
            </a:r>
          </a:p>
          <a:p>
            <a:pPr marL="742950" lvl="1" indent="-285750">
              <a:buClr>
                <a:srgbClr val="9F0230"/>
              </a:buClr>
              <a:buFont typeface="Arial" panose="020B0604020202020204" pitchFamily="34" charset="0"/>
              <a:buChar char="•"/>
            </a:pPr>
            <a:r>
              <a:rPr lang="nl-NL" sz="1400" dirty="0">
                <a:latin typeface="Georgia" panose="02040502050405020303" pitchFamily="18" charset="0"/>
              </a:rPr>
              <a:t>Checklist financial close</a:t>
            </a:r>
          </a:p>
          <a:p>
            <a:pPr marL="742950" lvl="1" indent="-285750">
              <a:buClr>
                <a:srgbClr val="9F0230"/>
              </a:buClr>
              <a:buFont typeface="Arial" panose="020B0604020202020204" pitchFamily="34" charset="0"/>
              <a:buChar char="•"/>
            </a:pPr>
            <a:r>
              <a:rPr lang="nl-NL" sz="1400" dirty="0">
                <a:latin typeface="Georgia" panose="02040502050405020303" pitchFamily="18" charset="0"/>
              </a:rPr>
              <a:t>Formats contracten</a:t>
            </a:r>
          </a:p>
          <a:p>
            <a:pPr marL="742950" lvl="1" indent="-285750">
              <a:lnSpc>
                <a:spcPct val="150000"/>
              </a:lnSpc>
              <a:buClr>
                <a:srgbClr val="9F0230"/>
              </a:buClr>
              <a:buFont typeface="Arial" panose="020B0604020202020204" pitchFamily="34" charset="0"/>
              <a:buChar char="•"/>
            </a:pPr>
            <a:endParaRPr lang="nl-NL" dirty="0">
              <a:latin typeface="Georgia" panose="02040502050405020303" pitchFamily="18" charset="0"/>
            </a:endParaRPr>
          </a:p>
        </p:txBody>
      </p:sp>
    </p:spTree>
    <p:extLst>
      <p:ext uri="{BB962C8B-B14F-4D97-AF65-F5344CB8AC3E}">
        <p14:creationId xmlns:p14="http://schemas.microsoft.com/office/powerpoint/2010/main" val="33884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08E5598B-750E-6EF3-6190-133E7DCAFCE7}"/>
              </a:ext>
            </a:extLst>
          </p:cNvPr>
          <p:cNvSpPr/>
          <p:nvPr/>
        </p:nvSpPr>
        <p:spPr>
          <a:xfrm>
            <a:off x="5473343" y="1936489"/>
            <a:ext cx="6018892" cy="3966299"/>
          </a:xfrm>
          <a:prstGeom prst="rect">
            <a:avLst/>
          </a:prstGeom>
          <a:pattFill prst="ltUpDiag">
            <a:fgClr>
              <a:srgbClr val="9E043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38D8001-7394-1722-A1C6-DB6C2860F9FF}"/>
              </a:ext>
            </a:extLst>
          </p:cNvPr>
          <p:cNvSpPr>
            <a:spLocks noGrp="1"/>
          </p:cNvSpPr>
          <p:nvPr>
            <p:ph type="title"/>
          </p:nvPr>
        </p:nvSpPr>
        <p:spPr>
          <a:xfrm>
            <a:off x="485192" y="200503"/>
            <a:ext cx="7327066" cy="1325563"/>
          </a:xfrm>
        </p:spPr>
        <p:txBody>
          <a:bodyPr/>
          <a:lstStyle/>
          <a:p>
            <a:r>
              <a:rPr lang="nl-NL" dirty="0">
                <a:solidFill>
                  <a:srgbClr val="8F0024"/>
                </a:solidFill>
              </a:rPr>
              <a:t>Onderzoek oplossingen</a:t>
            </a:r>
          </a:p>
        </p:txBody>
      </p:sp>
      <p:pic>
        <p:nvPicPr>
          <p:cNvPr id="6" name="Picture 4" descr="Gelderland PG-logo-zw-750x268px - LINK">
            <a:extLst>
              <a:ext uri="{FF2B5EF4-FFF2-40B4-BE49-F238E27FC236}">
                <a16:creationId xmlns:a16="http://schemas.microsoft.com/office/drawing/2014/main" id="{64CF30ED-910B-0E72-1BDD-9AAC5C57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590" y="6311899"/>
            <a:ext cx="1188420" cy="4246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1703C4-A110-2E7C-7FB8-80A9A5213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328" y="6311900"/>
            <a:ext cx="2027627" cy="4946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fbeelding met klok, tekening&#10;&#10;Automatisch gegenereerde beschrijving">
            <a:extLst>
              <a:ext uri="{FF2B5EF4-FFF2-40B4-BE49-F238E27FC236}">
                <a16:creationId xmlns:a16="http://schemas.microsoft.com/office/drawing/2014/main" id="{90B69E22-0934-7F57-61E1-DBE7947FA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51" y="6313211"/>
            <a:ext cx="1600866" cy="493381"/>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2ED1776E-5B0F-C0A4-5657-F2468BAEC923}"/>
              </a:ext>
            </a:extLst>
          </p:cNvPr>
          <p:cNvSpPr/>
          <p:nvPr/>
        </p:nvSpPr>
        <p:spPr>
          <a:xfrm>
            <a:off x="573110" y="1146219"/>
            <a:ext cx="515155" cy="83714"/>
          </a:xfrm>
          <a:prstGeom prst="rect">
            <a:avLst/>
          </a:prstGeom>
          <a:solidFill>
            <a:srgbClr val="9E0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05F9470D-B2FE-9EC9-F116-2462632AE831}"/>
              </a:ext>
            </a:extLst>
          </p:cNvPr>
          <p:cNvSpPr txBox="1"/>
          <p:nvPr/>
        </p:nvSpPr>
        <p:spPr>
          <a:xfrm>
            <a:off x="496248" y="1265584"/>
            <a:ext cx="3740192" cy="400110"/>
          </a:xfrm>
          <a:prstGeom prst="rect">
            <a:avLst/>
          </a:prstGeom>
          <a:noFill/>
        </p:spPr>
        <p:txBody>
          <a:bodyPr wrap="square" rtlCol="0">
            <a:spAutoFit/>
          </a:bodyPr>
          <a:lstStyle/>
          <a:p>
            <a:r>
              <a:rPr lang="nl-NL" sz="2000" dirty="0">
                <a:solidFill>
                  <a:schemeClr val="tx2"/>
                </a:solidFill>
                <a:latin typeface="Georgia" panose="02040502050405020303" pitchFamily="18" charset="0"/>
              </a:rPr>
              <a:t>Mitigerende maatregelen</a:t>
            </a:r>
          </a:p>
        </p:txBody>
      </p:sp>
      <p:sp>
        <p:nvSpPr>
          <p:cNvPr id="5" name="Tekstvak 4">
            <a:extLst>
              <a:ext uri="{FF2B5EF4-FFF2-40B4-BE49-F238E27FC236}">
                <a16:creationId xmlns:a16="http://schemas.microsoft.com/office/drawing/2014/main" id="{842DAD0F-12B1-2DD7-8169-2B228C22DC30}"/>
              </a:ext>
            </a:extLst>
          </p:cNvPr>
          <p:cNvSpPr txBox="1"/>
          <p:nvPr/>
        </p:nvSpPr>
        <p:spPr>
          <a:xfrm>
            <a:off x="573110" y="2175649"/>
            <a:ext cx="5081241" cy="3365858"/>
          </a:xfrm>
          <a:prstGeom prst="rect">
            <a:avLst/>
          </a:prstGeom>
          <a:noFill/>
        </p:spPr>
        <p:txBody>
          <a:bodyPr wrap="square" rtlCol="0">
            <a:spAutoFit/>
          </a:bodyPr>
          <a:lstStyle/>
          <a:p>
            <a:pPr marL="342900" indent="-342900">
              <a:lnSpc>
                <a:spcPct val="150000"/>
              </a:lnSpc>
              <a:buClr>
                <a:srgbClr val="9F0230"/>
              </a:buClr>
              <a:buFont typeface="+mj-lt"/>
              <a:buAutoNum type="arabicPeriod"/>
            </a:pPr>
            <a:r>
              <a:rPr lang="nl-NL" dirty="0">
                <a:latin typeface="Georgia" panose="02040502050405020303" pitchFamily="18" charset="0"/>
              </a:rPr>
              <a:t>Laadstrategie &amp; slim laden</a:t>
            </a:r>
          </a:p>
          <a:p>
            <a:pPr marL="342900" indent="-342900">
              <a:lnSpc>
                <a:spcPct val="150000"/>
              </a:lnSpc>
              <a:buClr>
                <a:srgbClr val="9F0230"/>
              </a:buClr>
              <a:buFont typeface="+mj-lt"/>
              <a:buAutoNum type="arabicPeriod"/>
            </a:pPr>
            <a:r>
              <a:rPr lang="nl-NL" dirty="0">
                <a:latin typeface="Georgia" panose="02040502050405020303" pitchFamily="18" charset="0"/>
              </a:rPr>
              <a:t>Batterij</a:t>
            </a:r>
          </a:p>
          <a:p>
            <a:pPr marL="342900" indent="-342900">
              <a:lnSpc>
                <a:spcPct val="150000"/>
              </a:lnSpc>
              <a:buClr>
                <a:srgbClr val="9F0230"/>
              </a:buClr>
              <a:buFont typeface="+mj-lt"/>
              <a:buAutoNum type="arabicPeriod"/>
            </a:pPr>
            <a:r>
              <a:rPr lang="nl-NL" dirty="0">
                <a:latin typeface="Georgia" panose="02040502050405020303" pitchFamily="18" charset="0"/>
              </a:rPr>
              <a:t>Collectieve laadpleinen</a:t>
            </a:r>
          </a:p>
          <a:p>
            <a:pPr marL="342900" indent="-342900">
              <a:lnSpc>
                <a:spcPct val="150000"/>
              </a:lnSpc>
              <a:buClr>
                <a:srgbClr val="9F0230"/>
              </a:buClr>
              <a:buFont typeface="+mj-lt"/>
              <a:buAutoNum type="arabicPeriod"/>
            </a:pPr>
            <a:r>
              <a:rPr lang="nl-NL" dirty="0">
                <a:latin typeface="Georgia" panose="02040502050405020303" pitchFamily="18" charset="0"/>
              </a:rPr>
              <a:t>Koppelen opwek aan afname</a:t>
            </a:r>
          </a:p>
          <a:p>
            <a:pPr marL="342900" indent="-342900">
              <a:lnSpc>
                <a:spcPct val="150000"/>
              </a:lnSpc>
              <a:buClr>
                <a:srgbClr val="9F0230"/>
              </a:buClr>
              <a:buFont typeface="+mj-lt"/>
              <a:buAutoNum type="arabicPeriod"/>
            </a:pPr>
            <a:r>
              <a:rPr lang="nl-NL" dirty="0">
                <a:latin typeface="Georgia" panose="02040502050405020303" pitchFamily="18" charset="0"/>
              </a:rPr>
              <a:t>Beschikbaar stellen contractruimte</a:t>
            </a:r>
          </a:p>
          <a:p>
            <a:pPr marL="342900" indent="-342900">
              <a:lnSpc>
                <a:spcPct val="150000"/>
              </a:lnSpc>
              <a:buClr>
                <a:srgbClr val="9F0230"/>
              </a:buClr>
              <a:buFont typeface="+mj-lt"/>
              <a:buAutoNum type="arabicPeriod"/>
            </a:pPr>
            <a:r>
              <a:rPr lang="nl-NL" dirty="0" err="1">
                <a:latin typeface="Georgia" panose="02040502050405020303" pitchFamily="18" charset="0"/>
              </a:rPr>
              <a:t>Ongegarandeerde</a:t>
            </a:r>
            <a:r>
              <a:rPr lang="nl-NL" dirty="0">
                <a:latin typeface="Georgia" panose="02040502050405020303" pitchFamily="18" charset="0"/>
              </a:rPr>
              <a:t> aansluiting</a:t>
            </a:r>
          </a:p>
          <a:p>
            <a:pPr marL="342900" indent="-342900">
              <a:lnSpc>
                <a:spcPct val="150000"/>
              </a:lnSpc>
              <a:buClr>
                <a:srgbClr val="9F0230"/>
              </a:buClr>
              <a:buFont typeface="+mj-lt"/>
              <a:buAutoNum type="arabicPeriod"/>
            </a:pPr>
            <a:r>
              <a:rPr lang="nl-NL" dirty="0">
                <a:latin typeface="Georgia" panose="02040502050405020303" pitchFamily="18" charset="0"/>
              </a:rPr>
              <a:t>Energy hubs</a:t>
            </a:r>
          </a:p>
          <a:p>
            <a:pPr marL="342900" indent="-342900">
              <a:lnSpc>
                <a:spcPct val="150000"/>
              </a:lnSpc>
              <a:buClr>
                <a:srgbClr val="9F0230"/>
              </a:buClr>
              <a:buFont typeface="Systeemlettertype regulier"/>
              <a:buChar char="⎼"/>
            </a:pPr>
            <a:r>
              <a:rPr lang="nl-NL" i="1" dirty="0">
                <a:latin typeface="Georgia" panose="02040502050405020303" pitchFamily="18" charset="0"/>
              </a:rPr>
              <a:t>Tijdelijke aggregaat</a:t>
            </a:r>
          </a:p>
        </p:txBody>
      </p:sp>
      <p:pic>
        <p:nvPicPr>
          <p:cNvPr id="9" name="Afbeelding 8">
            <a:extLst>
              <a:ext uri="{FF2B5EF4-FFF2-40B4-BE49-F238E27FC236}">
                <a16:creationId xmlns:a16="http://schemas.microsoft.com/office/drawing/2014/main" id="{2EEC1CCA-7C2E-A497-62EC-B153A8B54B94}"/>
              </a:ext>
            </a:extLst>
          </p:cNvPr>
          <p:cNvPicPr>
            <a:picLocks noChangeAspect="1"/>
          </p:cNvPicPr>
          <p:nvPr/>
        </p:nvPicPr>
        <p:blipFill rotWithShape="1">
          <a:blip r:embed="rId6"/>
          <a:srcRect t="6444"/>
          <a:stretch/>
        </p:blipFill>
        <p:spPr>
          <a:xfrm>
            <a:off x="5292335" y="1799244"/>
            <a:ext cx="6018892" cy="3966299"/>
          </a:xfrm>
          <a:prstGeom prst="rect">
            <a:avLst/>
          </a:prstGeom>
          <a:ln>
            <a:solidFill>
              <a:srgbClr val="9F0230"/>
            </a:solidFill>
          </a:ln>
        </p:spPr>
      </p:pic>
      <p:sp>
        <p:nvSpPr>
          <p:cNvPr id="12" name="Tekstvak 11">
            <a:extLst>
              <a:ext uri="{FF2B5EF4-FFF2-40B4-BE49-F238E27FC236}">
                <a16:creationId xmlns:a16="http://schemas.microsoft.com/office/drawing/2014/main" id="{5E15B94E-8664-B1BF-02CC-F61C27E63822}"/>
              </a:ext>
            </a:extLst>
          </p:cNvPr>
          <p:cNvSpPr txBox="1"/>
          <p:nvPr/>
        </p:nvSpPr>
        <p:spPr>
          <a:xfrm>
            <a:off x="6475446" y="5919238"/>
            <a:ext cx="5086714" cy="276999"/>
          </a:xfrm>
          <a:prstGeom prst="rect">
            <a:avLst/>
          </a:prstGeom>
          <a:noFill/>
        </p:spPr>
        <p:txBody>
          <a:bodyPr wrap="square" rtlCol="0">
            <a:spAutoFit/>
          </a:bodyPr>
          <a:lstStyle/>
          <a:p>
            <a:pPr algn="r"/>
            <a:r>
              <a:rPr lang="nl-NL" sz="1200" dirty="0"/>
              <a:t>Bron: Laden voor logistiek bij beperkte netcapaciteit, NAL en CE Delft (2022) </a:t>
            </a:r>
          </a:p>
        </p:txBody>
      </p:sp>
      <p:pic>
        <p:nvPicPr>
          <p:cNvPr id="11" name="Picture 2" descr="Provincie Overijssel komt met herstelpakket voor ondernemingen en  verengingen » Vechtdal Centraal">
            <a:extLst>
              <a:ext uri="{FF2B5EF4-FFF2-40B4-BE49-F238E27FC236}">
                <a16:creationId xmlns:a16="http://schemas.microsoft.com/office/drawing/2014/main" id="{C9F8321F-36C0-19ED-7D6E-4F907A6ACE92}"/>
              </a:ext>
            </a:extLst>
          </p:cNvPr>
          <p:cNvPicPr>
            <a:picLocks noChangeAspect="1" noChangeArrowheads="1"/>
          </p:cNvPicPr>
          <p:nvPr/>
        </p:nvPicPr>
        <p:blipFill rotWithShape="1">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0161" t="26317" r="10858" b="34868"/>
          <a:stretch/>
        </p:blipFill>
        <p:spPr bwMode="auto">
          <a:xfrm>
            <a:off x="8921943" y="6274469"/>
            <a:ext cx="1664018" cy="49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861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D8001-7394-1722-A1C6-DB6C2860F9FF}"/>
              </a:ext>
            </a:extLst>
          </p:cNvPr>
          <p:cNvSpPr>
            <a:spLocks noGrp="1"/>
          </p:cNvSpPr>
          <p:nvPr>
            <p:ph type="title"/>
          </p:nvPr>
        </p:nvSpPr>
        <p:spPr>
          <a:xfrm>
            <a:off x="485192" y="200503"/>
            <a:ext cx="7327066" cy="1325563"/>
          </a:xfrm>
        </p:spPr>
        <p:txBody>
          <a:bodyPr/>
          <a:lstStyle/>
          <a:p>
            <a:r>
              <a:rPr lang="nl-NL" dirty="0">
                <a:solidFill>
                  <a:srgbClr val="8F0024"/>
                </a:solidFill>
              </a:rPr>
              <a:t>Pak zelf de regie!</a:t>
            </a:r>
          </a:p>
        </p:txBody>
      </p:sp>
      <p:pic>
        <p:nvPicPr>
          <p:cNvPr id="6" name="Picture 4" descr="Gelderland PG-logo-zw-750x268px - LINK">
            <a:extLst>
              <a:ext uri="{FF2B5EF4-FFF2-40B4-BE49-F238E27FC236}">
                <a16:creationId xmlns:a16="http://schemas.microsoft.com/office/drawing/2014/main" id="{64CF30ED-910B-0E72-1BDD-9AAC5C57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590" y="6311899"/>
            <a:ext cx="1188420" cy="4246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1703C4-A110-2E7C-7FB8-80A9A5213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328" y="6311900"/>
            <a:ext cx="2027627" cy="4946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fbeelding met klok, tekening&#10;&#10;Automatisch gegenereerde beschrijving">
            <a:extLst>
              <a:ext uri="{FF2B5EF4-FFF2-40B4-BE49-F238E27FC236}">
                <a16:creationId xmlns:a16="http://schemas.microsoft.com/office/drawing/2014/main" id="{90B69E22-0934-7F57-61E1-DBE7947FA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51" y="6313211"/>
            <a:ext cx="1600866" cy="493381"/>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2ED1776E-5B0F-C0A4-5657-F2468BAEC923}"/>
              </a:ext>
            </a:extLst>
          </p:cNvPr>
          <p:cNvSpPr/>
          <p:nvPr/>
        </p:nvSpPr>
        <p:spPr>
          <a:xfrm>
            <a:off x="573110" y="1146219"/>
            <a:ext cx="515155" cy="83714"/>
          </a:xfrm>
          <a:prstGeom prst="rect">
            <a:avLst/>
          </a:prstGeom>
          <a:solidFill>
            <a:srgbClr val="9E0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05F9470D-B2FE-9EC9-F116-2462632AE831}"/>
              </a:ext>
            </a:extLst>
          </p:cNvPr>
          <p:cNvSpPr txBox="1"/>
          <p:nvPr/>
        </p:nvSpPr>
        <p:spPr>
          <a:xfrm>
            <a:off x="496248" y="1265584"/>
            <a:ext cx="3740192" cy="400110"/>
          </a:xfrm>
          <a:prstGeom prst="rect">
            <a:avLst/>
          </a:prstGeom>
          <a:noFill/>
        </p:spPr>
        <p:txBody>
          <a:bodyPr wrap="square" rtlCol="0">
            <a:spAutoFit/>
          </a:bodyPr>
          <a:lstStyle/>
          <a:p>
            <a:r>
              <a:rPr lang="nl-NL" sz="2000" dirty="0">
                <a:solidFill>
                  <a:schemeClr val="tx2"/>
                </a:solidFill>
                <a:latin typeface="Georgia" panose="02040502050405020303" pitchFamily="18" charset="0"/>
              </a:rPr>
              <a:t>Vervolgstappen</a:t>
            </a:r>
          </a:p>
        </p:txBody>
      </p:sp>
      <p:pic>
        <p:nvPicPr>
          <p:cNvPr id="11" name="Picture 2" descr="Provincie Overijssel komt met herstelpakket voor ondernemingen en  verengingen » Vechtdal Centraal">
            <a:extLst>
              <a:ext uri="{FF2B5EF4-FFF2-40B4-BE49-F238E27FC236}">
                <a16:creationId xmlns:a16="http://schemas.microsoft.com/office/drawing/2014/main" id="{913E2F98-E69E-FBBB-EBFE-677B68BB08C3}"/>
              </a:ext>
            </a:extLst>
          </p:cNvPr>
          <p:cNvPicPr>
            <a:picLocks noChangeAspect="1" noChangeArrowheads="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0161" t="26317" r="10858" b="34868"/>
          <a:stretch/>
        </p:blipFill>
        <p:spPr bwMode="auto">
          <a:xfrm>
            <a:off x="8921943" y="6274469"/>
            <a:ext cx="1664018" cy="499523"/>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A1484937-53B0-FE69-15B4-8F00615CEB35}"/>
              </a:ext>
            </a:extLst>
          </p:cNvPr>
          <p:cNvSpPr txBox="1"/>
          <p:nvPr/>
        </p:nvSpPr>
        <p:spPr>
          <a:xfrm>
            <a:off x="573109" y="1831363"/>
            <a:ext cx="5423653" cy="3416320"/>
          </a:xfrm>
          <a:prstGeom prst="rect">
            <a:avLst/>
          </a:prstGeom>
          <a:noFill/>
        </p:spPr>
        <p:txBody>
          <a:bodyPr wrap="square" rtlCol="0">
            <a:spAutoFit/>
          </a:bodyPr>
          <a:lstStyle/>
          <a:p>
            <a:pPr marL="285750" indent="-285750">
              <a:buFont typeface="Arial" panose="020B0604020202020204" pitchFamily="34" charset="0"/>
              <a:buChar char="•"/>
            </a:pPr>
            <a:r>
              <a:rPr lang="nl-NL" dirty="0"/>
              <a:t>Inzicht energieverbruik en plannen</a:t>
            </a:r>
          </a:p>
          <a:p>
            <a:endParaRPr lang="nl-NL" dirty="0"/>
          </a:p>
          <a:p>
            <a:pPr marL="285750" indent="-285750">
              <a:buFont typeface="Arial" panose="020B0604020202020204" pitchFamily="34" charset="0"/>
              <a:buChar char="•"/>
            </a:pPr>
            <a:r>
              <a:rPr lang="nl-NL" dirty="0"/>
              <a:t>Aanmelden:</a:t>
            </a:r>
          </a:p>
          <a:p>
            <a:pPr marL="285750" indent="-285750">
              <a:buFont typeface="Arial" panose="020B0604020202020204" pitchFamily="34" charset="0"/>
              <a:buChar char="•"/>
            </a:pPr>
            <a:r>
              <a:rPr lang="nl-NL" dirty="0"/>
              <a:t>Startsessie Januari (gegevens volgen nog)</a:t>
            </a:r>
          </a:p>
          <a:p>
            <a:pPr marL="285750" indent="-285750">
              <a:buFont typeface="Arial" panose="020B0604020202020204" pitchFamily="34" charset="0"/>
              <a:buChar char="•"/>
            </a:pPr>
            <a:r>
              <a:rPr lang="nl-NL" dirty="0"/>
              <a:t>Werkgroep logistieke laadinfra</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Individueel gesprek</a:t>
            </a:r>
          </a:p>
          <a:p>
            <a:pPr marL="285750" indent="-285750">
              <a:buFont typeface="Arial" panose="020B0604020202020204" pitchFamily="34" charset="0"/>
              <a:buChar char="•"/>
            </a:pPr>
            <a:endParaRPr lang="nl-NL" dirty="0"/>
          </a:p>
          <a:p>
            <a:pPr marL="285750" indent="-285750" algn="l">
              <a:buFont typeface="Arial" panose="020B0604020202020204" pitchFamily="34" charset="0"/>
              <a:buChar char="•"/>
            </a:pPr>
            <a:r>
              <a:rPr lang="en-US" dirty="0" err="1">
                <a:latin typeface="CIDFont+F2"/>
              </a:rPr>
              <a:t>Contactgegevens</a:t>
            </a:r>
            <a:r>
              <a:rPr lang="en-US" dirty="0">
                <a:latin typeface="CIDFont+F2"/>
              </a:rPr>
              <a:t>:</a:t>
            </a:r>
          </a:p>
          <a:p>
            <a:pPr marL="742950" lvl="1" indent="-285750">
              <a:buFont typeface="Arial" panose="020B0604020202020204" pitchFamily="34" charset="0"/>
              <a:buChar char="•"/>
            </a:pPr>
            <a:r>
              <a:rPr lang="en-US" dirty="0" err="1">
                <a:latin typeface="CIDFont+F2"/>
              </a:rPr>
              <a:t>Rick.reijersenvanbuuren</a:t>
            </a:r>
            <a:r>
              <a:rPr lang="en-US" b="0" i="0" u="none" strike="noStrike" baseline="0" dirty="0" err="1">
                <a:latin typeface="CIDFont+F2"/>
              </a:rPr>
              <a:t>@overijssel.nl</a:t>
            </a:r>
            <a:endParaRPr lang="nl-NL" b="0" i="0" u="none" strike="noStrike" baseline="0" dirty="0">
              <a:latin typeface="CIDFont+F2"/>
            </a:endParaRPr>
          </a:p>
          <a:p>
            <a:pPr marL="742950" lvl="1" indent="-285750">
              <a:buFont typeface="Arial" panose="020B0604020202020204" pitchFamily="34" charset="0"/>
              <a:buChar char="•"/>
            </a:pPr>
            <a:r>
              <a:rPr lang="nl-NL" dirty="0"/>
              <a:t>0610883230</a:t>
            </a:r>
          </a:p>
          <a:p>
            <a:endParaRPr lang="nl-NL" dirty="0"/>
          </a:p>
        </p:txBody>
      </p:sp>
    </p:spTree>
    <p:extLst>
      <p:ext uri="{BB962C8B-B14F-4D97-AF65-F5344CB8AC3E}">
        <p14:creationId xmlns:p14="http://schemas.microsoft.com/office/powerpoint/2010/main" val="343608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D8001-7394-1722-A1C6-DB6C2860F9FF}"/>
              </a:ext>
            </a:extLst>
          </p:cNvPr>
          <p:cNvSpPr>
            <a:spLocks noGrp="1"/>
          </p:cNvSpPr>
          <p:nvPr>
            <p:ph type="title"/>
          </p:nvPr>
        </p:nvSpPr>
        <p:spPr>
          <a:xfrm>
            <a:off x="485192" y="200503"/>
            <a:ext cx="7327066" cy="1325563"/>
          </a:xfrm>
        </p:spPr>
        <p:txBody>
          <a:bodyPr/>
          <a:lstStyle/>
          <a:p>
            <a:r>
              <a:rPr lang="nl-NL" dirty="0">
                <a:solidFill>
                  <a:srgbClr val="8F0024"/>
                </a:solidFill>
              </a:rPr>
              <a:t>Programma</a:t>
            </a:r>
          </a:p>
        </p:txBody>
      </p:sp>
      <p:pic>
        <p:nvPicPr>
          <p:cNvPr id="6" name="Picture 4" descr="Gelderland PG-logo-zw-750x268px - LINK">
            <a:extLst>
              <a:ext uri="{FF2B5EF4-FFF2-40B4-BE49-F238E27FC236}">
                <a16:creationId xmlns:a16="http://schemas.microsoft.com/office/drawing/2014/main" id="{64CF30ED-910B-0E72-1BDD-9AAC5C57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590" y="6311899"/>
            <a:ext cx="1188420" cy="4246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1703C4-A110-2E7C-7FB8-80A9A5213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328" y="6311900"/>
            <a:ext cx="2027627" cy="4946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fbeelding met klok, tekening&#10;&#10;Automatisch gegenereerde beschrijving">
            <a:extLst>
              <a:ext uri="{FF2B5EF4-FFF2-40B4-BE49-F238E27FC236}">
                <a16:creationId xmlns:a16="http://schemas.microsoft.com/office/drawing/2014/main" id="{90B69E22-0934-7F57-61E1-DBE7947FA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51" y="6313211"/>
            <a:ext cx="1600866" cy="493381"/>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2ED1776E-5B0F-C0A4-5657-F2468BAEC923}"/>
              </a:ext>
            </a:extLst>
          </p:cNvPr>
          <p:cNvSpPr/>
          <p:nvPr/>
        </p:nvSpPr>
        <p:spPr>
          <a:xfrm>
            <a:off x="573110" y="1146219"/>
            <a:ext cx="515155" cy="83714"/>
          </a:xfrm>
          <a:prstGeom prst="rect">
            <a:avLst/>
          </a:prstGeom>
          <a:solidFill>
            <a:srgbClr val="9E0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4" name="Tabel 3">
            <a:extLst>
              <a:ext uri="{FF2B5EF4-FFF2-40B4-BE49-F238E27FC236}">
                <a16:creationId xmlns:a16="http://schemas.microsoft.com/office/drawing/2014/main" id="{9CAE7740-F202-464F-06BB-7E8E8C29286E}"/>
              </a:ext>
            </a:extLst>
          </p:cNvPr>
          <p:cNvGraphicFramePr>
            <a:graphicFrameLocks noGrp="1"/>
          </p:cNvGraphicFramePr>
          <p:nvPr>
            <p:extLst>
              <p:ext uri="{D42A27DB-BD31-4B8C-83A1-F6EECF244321}">
                <p14:modId xmlns:p14="http://schemas.microsoft.com/office/powerpoint/2010/main" val="3797445554"/>
              </p:ext>
            </p:extLst>
          </p:nvPr>
        </p:nvGraphicFramePr>
        <p:xfrm>
          <a:off x="672945" y="1629391"/>
          <a:ext cx="8127999" cy="4327195"/>
        </p:xfrm>
        <a:graphic>
          <a:graphicData uri="http://schemas.openxmlformats.org/drawingml/2006/table">
            <a:tbl>
              <a:tblPr firstRow="1" bandRow="1">
                <a:tableStyleId>{2D5ABB26-0587-4C30-8999-92F81FD0307C}</a:tableStyleId>
              </a:tblPr>
              <a:tblGrid>
                <a:gridCol w="484523">
                  <a:extLst>
                    <a:ext uri="{9D8B030D-6E8A-4147-A177-3AD203B41FA5}">
                      <a16:colId xmlns:a16="http://schemas.microsoft.com/office/drawing/2014/main" val="620396881"/>
                    </a:ext>
                  </a:extLst>
                </a:gridCol>
                <a:gridCol w="729205">
                  <a:extLst>
                    <a:ext uri="{9D8B030D-6E8A-4147-A177-3AD203B41FA5}">
                      <a16:colId xmlns:a16="http://schemas.microsoft.com/office/drawing/2014/main" val="3536464870"/>
                    </a:ext>
                  </a:extLst>
                </a:gridCol>
                <a:gridCol w="6914271">
                  <a:extLst>
                    <a:ext uri="{9D8B030D-6E8A-4147-A177-3AD203B41FA5}">
                      <a16:colId xmlns:a16="http://schemas.microsoft.com/office/drawing/2014/main" val="2993133100"/>
                    </a:ext>
                  </a:extLst>
                </a:gridCol>
              </a:tblGrid>
              <a:tr h="0">
                <a:tc>
                  <a:txBody>
                    <a:bodyPr/>
                    <a:lstStyle/>
                    <a:p>
                      <a:r>
                        <a:rPr lang="nl-NL" b="0" dirty="0">
                          <a:solidFill>
                            <a:srgbClr val="9F0230"/>
                          </a:solidFill>
                          <a:latin typeface="Georgia" panose="02040502050405020303" pitchFamily="18" charset="0"/>
                        </a:rPr>
                        <a:t>1</a:t>
                      </a:r>
                    </a:p>
                  </a:txBody>
                  <a:tcPr anchor="ctr"/>
                </a:tc>
                <a:tc>
                  <a:txBody>
                    <a:bodyPr/>
                    <a:lstStyle/>
                    <a:p>
                      <a:pPr algn="r"/>
                      <a:endParaRPr lang="nl-NL" sz="1200" i="1" dirty="0">
                        <a:latin typeface="Georgia" panose="02040502050405020303" pitchFamily="18" charset="0"/>
                      </a:endParaRPr>
                    </a:p>
                  </a:txBody>
                  <a:tcPr anchor="ctr"/>
                </a:tc>
                <a:tc>
                  <a:txBody>
                    <a:bodyPr/>
                    <a:lstStyle/>
                    <a:p>
                      <a:r>
                        <a:rPr lang="nl-NL" sz="1800" dirty="0">
                          <a:latin typeface="Georgia" panose="02040502050405020303" pitchFamily="18" charset="0"/>
                        </a:rPr>
                        <a:t>Voorstellen</a:t>
                      </a:r>
                      <a:endParaRPr lang="nl-NL" dirty="0">
                        <a:latin typeface="Georgia" panose="02040502050405020303" pitchFamily="18" charset="0"/>
                      </a:endParaRPr>
                    </a:p>
                  </a:txBody>
                  <a:tcPr anchor="ctr"/>
                </a:tc>
                <a:extLst>
                  <a:ext uri="{0D108BD9-81ED-4DB2-BD59-A6C34878D82A}">
                    <a16:rowId xmlns:a16="http://schemas.microsoft.com/office/drawing/2014/main" val="3593696556"/>
                  </a:ext>
                </a:extLst>
              </a:tr>
              <a:tr h="0">
                <a:tc>
                  <a:txBody>
                    <a:bodyPr/>
                    <a:lstStyle/>
                    <a:p>
                      <a:r>
                        <a:rPr lang="nl-NL" b="0" dirty="0">
                          <a:solidFill>
                            <a:srgbClr val="9F0230"/>
                          </a:solidFill>
                          <a:latin typeface="Georgia" panose="02040502050405020303" pitchFamily="18" charset="0"/>
                        </a:rPr>
                        <a:t>2</a:t>
                      </a:r>
                    </a:p>
                  </a:txBody>
                  <a:tcPr anchor="ctr"/>
                </a:tc>
                <a:tc>
                  <a:txBody>
                    <a:bodyPr/>
                    <a:lstStyle/>
                    <a:p>
                      <a:pPr algn="r"/>
                      <a:endParaRPr lang="nl-NL" sz="1200" i="1" dirty="0">
                        <a:latin typeface="Georgia" panose="02040502050405020303" pitchFamily="18" charset="0"/>
                      </a:endParaRPr>
                    </a:p>
                  </a:txBody>
                  <a:tcPr anchor="ctr"/>
                </a:tc>
                <a:tc>
                  <a:txBody>
                    <a:bodyPr/>
                    <a:lstStyle/>
                    <a:p>
                      <a:r>
                        <a:rPr lang="nl-NL" sz="1800" dirty="0">
                          <a:latin typeface="Georgia" panose="02040502050405020303" pitchFamily="18" charset="0"/>
                        </a:rPr>
                        <a:t>Aanleiding</a:t>
                      </a:r>
                      <a:endParaRPr lang="nl-NL" dirty="0">
                        <a:latin typeface="Georgia" panose="02040502050405020303" pitchFamily="18" charset="0"/>
                      </a:endParaRPr>
                    </a:p>
                  </a:txBody>
                  <a:tcPr anchor="ctr"/>
                </a:tc>
                <a:extLst>
                  <a:ext uri="{0D108BD9-81ED-4DB2-BD59-A6C34878D82A}">
                    <a16:rowId xmlns:a16="http://schemas.microsoft.com/office/drawing/2014/main" val="4093750641"/>
                  </a:ext>
                </a:extLst>
              </a:tr>
              <a:tr h="0">
                <a:tc>
                  <a:txBody>
                    <a:bodyPr/>
                    <a:lstStyle/>
                    <a:p>
                      <a:r>
                        <a:rPr lang="nl-NL" b="0" dirty="0">
                          <a:solidFill>
                            <a:srgbClr val="9F0230"/>
                          </a:solidFill>
                          <a:latin typeface="Georgia" panose="02040502050405020303" pitchFamily="18" charset="0"/>
                        </a:rPr>
                        <a:t>3</a:t>
                      </a:r>
                    </a:p>
                  </a:txBody>
                  <a:tcPr anchor="ctr"/>
                </a:tc>
                <a:tc>
                  <a:txBody>
                    <a:bodyPr/>
                    <a:lstStyle/>
                    <a:p>
                      <a:pPr algn="r"/>
                      <a:endParaRPr lang="nl-NL" sz="1200" i="1" dirty="0">
                        <a:latin typeface="Georgia" panose="02040502050405020303"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latin typeface="Georgia" panose="02040502050405020303" pitchFamily="18" charset="0"/>
                        </a:rPr>
                        <a:t>Huidige situatie</a:t>
                      </a:r>
                      <a:endParaRPr lang="nl-NL" sz="1800" dirty="0">
                        <a:highlight>
                          <a:srgbClr val="FFFF00"/>
                        </a:highlight>
                        <a:latin typeface="Georgia" panose="02040502050405020303" pitchFamily="18" charset="0"/>
                      </a:endParaRPr>
                    </a:p>
                  </a:txBody>
                  <a:tcPr anchor="ctr"/>
                </a:tc>
                <a:extLst>
                  <a:ext uri="{0D108BD9-81ED-4DB2-BD59-A6C34878D82A}">
                    <a16:rowId xmlns:a16="http://schemas.microsoft.com/office/drawing/2014/main" val="1168004212"/>
                  </a:ext>
                </a:extLst>
              </a:tr>
              <a:tr h="395275">
                <a:tc>
                  <a:txBody>
                    <a:bodyPr/>
                    <a:lstStyle/>
                    <a:p>
                      <a:r>
                        <a:rPr lang="nl-NL" b="0" dirty="0">
                          <a:solidFill>
                            <a:srgbClr val="9F0230"/>
                          </a:solidFill>
                          <a:latin typeface="Georgia" panose="02040502050405020303" pitchFamily="18" charset="0"/>
                        </a:rPr>
                        <a:t>4</a:t>
                      </a:r>
                    </a:p>
                  </a:txBody>
                  <a:tcPr anchor="ctr"/>
                </a:tc>
                <a:tc>
                  <a:txBody>
                    <a:bodyPr/>
                    <a:lstStyle/>
                    <a:p>
                      <a:pPr algn="r"/>
                      <a:endParaRPr lang="nl-NL" sz="1200" i="1" dirty="0">
                        <a:latin typeface="Georgia" panose="02040502050405020303" pitchFamily="18" charset="0"/>
                      </a:endParaRPr>
                    </a:p>
                  </a:txBody>
                  <a:tcPr anchor="ctr"/>
                </a:tc>
                <a:tc>
                  <a:txBody>
                    <a:bodyPr/>
                    <a:lstStyle/>
                    <a:p>
                      <a:r>
                        <a:rPr lang="nl-NL" sz="1800" dirty="0">
                          <a:latin typeface="Georgia" panose="02040502050405020303" pitchFamily="18" charset="0"/>
                        </a:rPr>
                        <a:t>Aanpak</a:t>
                      </a:r>
                      <a:endParaRPr lang="nl-NL" dirty="0">
                        <a:latin typeface="Georgia" panose="02040502050405020303" pitchFamily="18" charset="0"/>
                      </a:endParaRPr>
                    </a:p>
                  </a:txBody>
                  <a:tcPr anchor="ctr"/>
                </a:tc>
                <a:extLst>
                  <a:ext uri="{0D108BD9-81ED-4DB2-BD59-A6C34878D82A}">
                    <a16:rowId xmlns:a16="http://schemas.microsoft.com/office/drawing/2014/main" val="1667650891"/>
                  </a:ext>
                </a:extLst>
              </a:tr>
              <a:tr h="395275">
                <a:tc>
                  <a:txBody>
                    <a:bodyPr/>
                    <a:lstStyle/>
                    <a:p>
                      <a:r>
                        <a:rPr lang="nl-NL" b="0" dirty="0">
                          <a:solidFill>
                            <a:srgbClr val="9F0230"/>
                          </a:solidFill>
                          <a:latin typeface="Georgia" panose="02040502050405020303" pitchFamily="18" charset="0"/>
                        </a:rPr>
                        <a:t>5</a:t>
                      </a:r>
                    </a:p>
                  </a:txBody>
                  <a:tcPr anchor="ctr"/>
                </a:tc>
                <a:tc>
                  <a:txBody>
                    <a:bodyPr/>
                    <a:lstStyle/>
                    <a:p>
                      <a:pPr algn="r"/>
                      <a:endParaRPr lang="nl-NL" sz="1200" i="1" dirty="0">
                        <a:latin typeface="Georgia" panose="02040502050405020303"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latin typeface="Georgia" panose="02040502050405020303" pitchFamily="18" charset="0"/>
                        </a:rPr>
                        <a:t>Vervolg</a:t>
                      </a:r>
                    </a:p>
                    <a:p>
                      <a:endParaRPr lang="nl-NL" dirty="0">
                        <a:latin typeface="Georgia" panose="02040502050405020303" pitchFamily="18" charset="0"/>
                      </a:endParaRPr>
                    </a:p>
                  </a:txBody>
                  <a:tcPr anchor="ctr"/>
                </a:tc>
                <a:extLst>
                  <a:ext uri="{0D108BD9-81ED-4DB2-BD59-A6C34878D82A}">
                    <a16:rowId xmlns:a16="http://schemas.microsoft.com/office/drawing/2014/main" val="1910195031"/>
                  </a:ext>
                </a:extLst>
              </a:tr>
              <a:tr h="300942">
                <a:tc>
                  <a:txBody>
                    <a:bodyPr/>
                    <a:lstStyle/>
                    <a:p>
                      <a:endParaRPr lang="nl-NL" b="0" dirty="0">
                        <a:solidFill>
                          <a:srgbClr val="9F0230"/>
                        </a:solidFill>
                        <a:latin typeface="Georgia" panose="02040502050405020303" pitchFamily="18" charset="0"/>
                      </a:endParaRPr>
                    </a:p>
                  </a:txBody>
                  <a:tcPr anchor="ctr"/>
                </a:tc>
                <a:tc>
                  <a:txBody>
                    <a:bodyPr/>
                    <a:lstStyle/>
                    <a:p>
                      <a:pPr algn="r"/>
                      <a:endParaRPr lang="nl-NL" sz="1200" i="1" dirty="0">
                        <a:latin typeface="Georgia" panose="02040502050405020303"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latin typeface="Georgia" panose="02040502050405020303" pitchFamily="18" charset="0"/>
                      </a:endParaRPr>
                    </a:p>
                  </a:txBody>
                  <a:tcPr anchor="ctr"/>
                </a:tc>
                <a:extLst>
                  <a:ext uri="{0D108BD9-81ED-4DB2-BD59-A6C34878D82A}">
                    <a16:rowId xmlns:a16="http://schemas.microsoft.com/office/drawing/2014/main" val="1916600820"/>
                  </a:ext>
                </a:extLst>
              </a:tr>
              <a:tr h="300942">
                <a:tc>
                  <a:txBody>
                    <a:bodyPr/>
                    <a:lstStyle/>
                    <a:p>
                      <a:endParaRPr lang="nl-NL" b="0" dirty="0">
                        <a:solidFill>
                          <a:srgbClr val="9F0230"/>
                        </a:solidFill>
                        <a:latin typeface="Georgia" panose="02040502050405020303" pitchFamily="18" charset="0"/>
                      </a:endParaRPr>
                    </a:p>
                  </a:txBody>
                  <a:tcPr anchor="ctr"/>
                </a:tc>
                <a:tc>
                  <a:txBody>
                    <a:bodyPr/>
                    <a:lstStyle/>
                    <a:p>
                      <a:pPr algn="r"/>
                      <a:endParaRPr lang="nl-NL" sz="1200" i="1" dirty="0">
                        <a:latin typeface="Georgia" panose="02040502050405020303"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latin typeface="Georgia" panose="02040502050405020303" pitchFamily="18" charset="0"/>
                      </a:endParaRPr>
                    </a:p>
                  </a:txBody>
                  <a:tcPr anchor="ctr"/>
                </a:tc>
                <a:extLst>
                  <a:ext uri="{0D108BD9-81ED-4DB2-BD59-A6C34878D82A}">
                    <a16:rowId xmlns:a16="http://schemas.microsoft.com/office/drawing/2014/main" val="1556384497"/>
                  </a:ext>
                </a:extLst>
              </a:tr>
              <a:tr h="320972">
                <a:tc>
                  <a:txBody>
                    <a:bodyPr/>
                    <a:lstStyle/>
                    <a:p>
                      <a:endParaRPr lang="nl-NL" b="0" dirty="0">
                        <a:solidFill>
                          <a:srgbClr val="9F0230"/>
                        </a:solidFill>
                        <a:latin typeface="Georgia" panose="02040502050405020303" pitchFamily="18" charset="0"/>
                      </a:endParaRPr>
                    </a:p>
                  </a:txBody>
                  <a:tcPr anchor="ctr"/>
                </a:tc>
                <a:tc>
                  <a:txBody>
                    <a:bodyPr/>
                    <a:lstStyle/>
                    <a:p>
                      <a:pPr algn="r"/>
                      <a:endParaRPr lang="nl-NL" sz="1200" i="1" dirty="0">
                        <a:latin typeface="Georgia" panose="02040502050405020303"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latin typeface="Georgia" panose="02040502050405020303" pitchFamily="18" charset="0"/>
                      </a:endParaRPr>
                    </a:p>
                  </a:txBody>
                  <a:tcPr anchor="ctr"/>
                </a:tc>
                <a:extLst>
                  <a:ext uri="{0D108BD9-81ED-4DB2-BD59-A6C34878D82A}">
                    <a16:rowId xmlns:a16="http://schemas.microsoft.com/office/drawing/2014/main" val="1579348713"/>
                  </a:ext>
                </a:extLst>
              </a:tr>
              <a:tr h="337176">
                <a:tc>
                  <a:txBody>
                    <a:bodyPr/>
                    <a:lstStyle/>
                    <a:p>
                      <a:endParaRPr lang="nl-NL" b="0" dirty="0">
                        <a:solidFill>
                          <a:srgbClr val="9F0230"/>
                        </a:solidFill>
                        <a:latin typeface="Georgia" panose="02040502050405020303" pitchFamily="18" charset="0"/>
                      </a:endParaRPr>
                    </a:p>
                  </a:txBody>
                  <a:tcPr anchor="ctr"/>
                </a:tc>
                <a:tc>
                  <a:txBody>
                    <a:bodyPr/>
                    <a:lstStyle/>
                    <a:p>
                      <a:pPr algn="r"/>
                      <a:endParaRPr lang="nl-NL" sz="1200" i="1" dirty="0">
                        <a:latin typeface="Georgia" panose="02040502050405020303" pitchFamily="18" charset="0"/>
                      </a:endParaRPr>
                    </a:p>
                  </a:txBody>
                  <a:tcPr anchor="ctr"/>
                </a:tc>
                <a:tc>
                  <a:txBody>
                    <a:bodyPr/>
                    <a:lstStyle/>
                    <a:p>
                      <a:endParaRPr lang="nl-NL" dirty="0">
                        <a:latin typeface="Georgia" panose="02040502050405020303" pitchFamily="18" charset="0"/>
                      </a:endParaRPr>
                    </a:p>
                  </a:txBody>
                  <a:tcPr anchor="ctr"/>
                </a:tc>
                <a:extLst>
                  <a:ext uri="{0D108BD9-81ED-4DB2-BD59-A6C34878D82A}">
                    <a16:rowId xmlns:a16="http://schemas.microsoft.com/office/drawing/2014/main" val="809026243"/>
                  </a:ext>
                </a:extLst>
              </a:tr>
              <a:tr h="295507">
                <a:tc>
                  <a:txBody>
                    <a:bodyPr/>
                    <a:lstStyle/>
                    <a:p>
                      <a:endParaRPr lang="nl-NL" b="0" dirty="0">
                        <a:solidFill>
                          <a:srgbClr val="9F0230"/>
                        </a:solidFill>
                        <a:latin typeface="Georgia" panose="02040502050405020303" pitchFamily="18" charset="0"/>
                      </a:endParaRPr>
                    </a:p>
                  </a:txBody>
                  <a:tcPr anchor="ctr"/>
                </a:tc>
                <a:tc>
                  <a:txBody>
                    <a:bodyPr/>
                    <a:lstStyle/>
                    <a:p>
                      <a:pPr algn="r"/>
                      <a:endParaRPr lang="nl-NL" sz="1200" i="1" dirty="0">
                        <a:latin typeface="Georgia" panose="02040502050405020303"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latin typeface="Georgia" panose="02040502050405020303" pitchFamily="18" charset="0"/>
                      </a:endParaRPr>
                    </a:p>
                  </a:txBody>
                  <a:tcPr anchor="ctr"/>
                </a:tc>
                <a:extLst>
                  <a:ext uri="{0D108BD9-81ED-4DB2-BD59-A6C34878D82A}">
                    <a16:rowId xmlns:a16="http://schemas.microsoft.com/office/drawing/2014/main" val="450211036"/>
                  </a:ext>
                </a:extLst>
              </a:tr>
              <a:tr h="355670">
                <a:tc>
                  <a:txBody>
                    <a:bodyPr/>
                    <a:lstStyle/>
                    <a:p>
                      <a:endParaRPr lang="nl-NL" b="0" dirty="0">
                        <a:solidFill>
                          <a:srgbClr val="9F0230"/>
                        </a:solidFill>
                        <a:latin typeface="Georgia" panose="02040502050405020303" pitchFamily="18" charset="0"/>
                      </a:endParaRPr>
                    </a:p>
                  </a:txBody>
                  <a:tcPr anchor="ctr"/>
                </a:tc>
                <a:tc>
                  <a:txBody>
                    <a:bodyPr/>
                    <a:lstStyle/>
                    <a:p>
                      <a:pPr algn="r"/>
                      <a:endParaRPr lang="nl-NL" sz="1200" i="1" dirty="0">
                        <a:latin typeface="Georgia" panose="02040502050405020303"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latin typeface="Georgia" panose="02040502050405020303" pitchFamily="18" charset="0"/>
                      </a:endParaRPr>
                    </a:p>
                  </a:txBody>
                  <a:tcPr anchor="ctr"/>
                </a:tc>
                <a:extLst>
                  <a:ext uri="{0D108BD9-81ED-4DB2-BD59-A6C34878D82A}">
                    <a16:rowId xmlns:a16="http://schemas.microsoft.com/office/drawing/2014/main" val="2961634142"/>
                  </a:ext>
                </a:extLst>
              </a:tr>
            </a:tbl>
          </a:graphicData>
        </a:graphic>
      </p:graphicFrame>
    </p:spTree>
    <p:extLst>
      <p:ext uri="{BB962C8B-B14F-4D97-AF65-F5344CB8AC3E}">
        <p14:creationId xmlns:p14="http://schemas.microsoft.com/office/powerpoint/2010/main" val="75262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136A60D4-693C-BCFD-3CC8-DF6C4E5C13CB}"/>
              </a:ext>
            </a:extLst>
          </p:cNvPr>
          <p:cNvSpPr/>
          <p:nvPr/>
        </p:nvSpPr>
        <p:spPr>
          <a:xfrm>
            <a:off x="6172200" y="1"/>
            <a:ext cx="6019800" cy="6858000"/>
          </a:xfrm>
          <a:prstGeom prst="rect">
            <a:avLst/>
          </a:prstGeom>
          <a:solidFill>
            <a:srgbClr val="BD6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2D998AD-60CA-D6C5-2570-3EC6E23DBF90}"/>
              </a:ext>
            </a:extLst>
          </p:cNvPr>
          <p:cNvSpPr>
            <a:spLocks noGrp="1"/>
          </p:cNvSpPr>
          <p:nvPr>
            <p:ph type="title"/>
          </p:nvPr>
        </p:nvSpPr>
        <p:spPr>
          <a:xfrm>
            <a:off x="704476" y="286669"/>
            <a:ext cx="10515600" cy="1325563"/>
          </a:xfrm>
        </p:spPr>
        <p:txBody>
          <a:bodyPr/>
          <a:lstStyle/>
          <a:p>
            <a:r>
              <a:rPr lang="nl-NL">
                <a:solidFill>
                  <a:srgbClr val="9E0330"/>
                </a:solidFill>
              </a:rPr>
              <a:t>GO-RAL team Logistiek</a:t>
            </a:r>
          </a:p>
        </p:txBody>
      </p:sp>
      <p:sp>
        <p:nvSpPr>
          <p:cNvPr id="3" name="Tijdelijke aanduiding voor inhoud 2">
            <a:extLst>
              <a:ext uri="{FF2B5EF4-FFF2-40B4-BE49-F238E27FC236}">
                <a16:creationId xmlns:a16="http://schemas.microsoft.com/office/drawing/2014/main" id="{89345424-AAFE-C4C2-F176-9D69E3DB27A3}"/>
              </a:ext>
            </a:extLst>
          </p:cNvPr>
          <p:cNvSpPr>
            <a:spLocks noGrp="1"/>
          </p:cNvSpPr>
          <p:nvPr>
            <p:ph sz="half" idx="1"/>
          </p:nvPr>
        </p:nvSpPr>
        <p:spPr>
          <a:xfrm>
            <a:off x="704476" y="2491704"/>
            <a:ext cx="5041006" cy="1956728"/>
          </a:xfrm>
        </p:spPr>
        <p:txBody>
          <a:bodyPr>
            <a:normAutofit/>
          </a:bodyPr>
          <a:lstStyle/>
          <a:p>
            <a:pPr algn="l" fontAlgn="base"/>
            <a:r>
              <a:rPr lang="nl-NL" b="0" i="0" dirty="0">
                <a:solidFill>
                  <a:srgbClr val="000000"/>
                </a:solidFill>
                <a:effectLst/>
                <a:latin typeface="Georgia" panose="02040502050405020303" pitchFamily="18" charset="0"/>
              </a:rPr>
              <a:t>Rick Reijersen van </a:t>
            </a:r>
            <a:r>
              <a:rPr lang="nl-NL" dirty="0">
                <a:solidFill>
                  <a:srgbClr val="000000"/>
                </a:solidFill>
                <a:latin typeface="Georgia" panose="02040502050405020303" pitchFamily="18" charset="0"/>
              </a:rPr>
              <a:t>B</a:t>
            </a:r>
            <a:r>
              <a:rPr lang="nl-NL" b="0" i="0" dirty="0">
                <a:solidFill>
                  <a:srgbClr val="000000"/>
                </a:solidFill>
                <a:effectLst/>
                <a:latin typeface="Georgia" panose="02040502050405020303" pitchFamily="18" charset="0"/>
              </a:rPr>
              <a:t>uuren</a:t>
            </a:r>
            <a:endParaRPr lang="nl-NL" b="0" i="0" dirty="0">
              <a:solidFill>
                <a:srgbClr val="000000"/>
              </a:solidFill>
              <a:effectLst/>
              <a:latin typeface="Calibri" panose="020F0502020204030204" pitchFamily="34" charset="0"/>
            </a:endParaRPr>
          </a:p>
          <a:p>
            <a:pPr algn="l" fontAlgn="base"/>
            <a:r>
              <a:rPr lang="nl-NL" sz="1800" b="0" i="1" dirty="0">
                <a:solidFill>
                  <a:srgbClr val="000000"/>
                </a:solidFill>
                <a:effectLst/>
                <a:latin typeface="Georgia" panose="02040502050405020303" pitchFamily="18" charset="0"/>
              </a:rPr>
              <a:t>Regisseur logistieke laadinfra op bedrijventerreinen                                               GO-RAL / NAL-Oost</a:t>
            </a:r>
            <a:endParaRPr lang="nl-NL" sz="1800" b="0" i="0" dirty="0">
              <a:solidFill>
                <a:srgbClr val="000000"/>
              </a:solidFill>
              <a:effectLst/>
              <a:latin typeface="Calibri" panose="020F0502020204030204" pitchFamily="34" charset="0"/>
            </a:endParaRPr>
          </a:p>
          <a:p>
            <a:pPr marL="0" indent="0">
              <a:buNone/>
            </a:pPr>
            <a:endParaRPr lang="nl-NL" sz="2000" dirty="0">
              <a:latin typeface="Calibri"/>
              <a:ea typeface="Calibri" panose="020F0502020204030204" pitchFamily="34" charset="0"/>
              <a:cs typeface="Times New Roman"/>
            </a:endParaRPr>
          </a:p>
          <a:p>
            <a:endParaRPr lang="nl-NL" sz="2000" dirty="0">
              <a:latin typeface="Calibri"/>
              <a:ea typeface="Calibri" panose="020F0502020204030204" pitchFamily="34" charset="0"/>
              <a:cs typeface="Times New Roman"/>
            </a:endParaRPr>
          </a:p>
          <a:p>
            <a:pPr marL="0" indent="0">
              <a:buNone/>
            </a:pPr>
            <a:endParaRPr lang="nl-NL" sz="2000" dirty="0">
              <a:latin typeface="Calibri"/>
              <a:ea typeface="Calibri" panose="020F0502020204030204" pitchFamily="34" charset="0"/>
              <a:cs typeface="Times New Roman"/>
            </a:endParaRPr>
          </a:p>
        </p:txBody>
      </p:sp>
      <p:sp>
        <p:nvSpPr>
          <p:cNvPr id="4" name="Tijdelijke aanduiding voor inhoud 3">
            <a:extLst>
              <a:ext uri="{FF2B5EF4-FFF2-40B4-BE49-F238E27FC236}">
                <a16:creationId xmlns:a16="http://schemas.microsoft.com/office/drawing/2014/main" id="{D0608ADB-821C-4467-8083-6161D5A15B01}"/>
              </a:ext>
            </a:extLst>
          </p:cNvPr>
          <p:cNvSpPr>
            <a:spLocks noGrp="1"/>
          </p:cNvSpPr>
          <p:nvPr>
            <p:ph sz="half" idx="2"/>
          </p:nvPr>
        </p:nvSpPr>
        <p:spPr>
          <a:xfrm>
            <a:off x="6172200" y="1004552"/>
            <a:ext cx="5181600" cy="5172411"/>
          </a:xfrm>
        </p:spPr>
        <p:txBody>
          <a:bodyPr>
            <a:normAutofit/>
          </a:bodyPr>
          <a:lstStyle/>
          <a:p>
            <a:endParaRPr lang="nl-NL" sz="2000" dirty="0">
              <a:solidFill>
                <a:schemeClr val="bg1"/>
              </a:solidFill>
              <a:ea typeface="Calibri" panose="020F0502020204030204" pitchFamily="34" charset="0"/>
              <a:cs typeface="Times New Roman"/>
            </a:endParaRPr>
          </a:p>
          <a:p>
            <a:pPr marL="0" indent="0">
              <a:buNone/>
            </a:pPr>
            <a:r>
              <a:rPr lang="nl-NL" sz="2000" b="1" dirty="0">
                <a:solidFill>
                  <a:schemeClr val="bg1"/>
                </a:solidFill>
                <a:ea typeface="Calibri" panose="020F0502020204030204" pitchFamily="34" charset="0"/>
                <a:cs typeface="Times New Roman"/>
              </a:rPr>
              <a:t>	Tijdig voldoende passende 	laadinfrastructuur</a:t>
            </a:r>
            <a:endParaRPr lang="nl-NL" sz="2000" dirty="0">
              <a:solidFill>
                <a:schemeClr val="bg1"/>
              </a:solidFill>
              <a:ea typeface="Calibri" panose="020F0502020204030204" pitchFamily="34" charset="0"/>
              <a:cs typeface="Times New Roman"/>
            </a:endParaRPr>
          </a:p>
          <a:p>
            <a:endParaRPr lang="nl-NL" sz="2000" dirty="0">
              <a:solidFill>
                <a:schemeClr val="bg1"/>
              </a:solidFill>
              <a:ea typeface="Calibri" panose="020F0502020204030204" pitchFamily="34" charset="0"/>
              <a:cs typeface="Times New Roman"/>
            </a:endParaRPr>
          </a:p>
          <a:p>
            <a:endParaRPr lang="nl-NL" sz="2000" dirty="0">
              <a:solidFill>
                <a:schemeClr val="bg1"/>
              </a:solidFill>
              <a:ea typeface="Calibri" panose="020F0502020204030204" pitchFamily="34" charset="0"/>
              <a:cs typeface="Times New Roman"/>
            </a:endParaRPr>
          </a:p>
          <a:p>
            <a:endParaRPr lang="nl-NL" sz="2000" dirty="0">
              <a:solidFill>
                <a:schemeClr val="bg1"/>
              </a:solidFill>
              <a:ea typeface="Calibri" panose="020F0502020204030204" pitchFamily="34" charset="0"/>
              <a:cs typeface="Times New Roman"/>
            </a:endParaRPr>
          </a:p>
          <a:p>
            <a:r>
              <a:rPr lang="nl-NL" sz="2000" dirty="0">
                <a:solidFill>
                  <a:schemeClr val="bg1"/>
                </a:solidFill>
                <a:latin typeface="Georgia" panose="02040502050405020303" pitchFamily="18" charset="0"/>
                <a:ea typeface="Calibri" panose="020F0502020204030204" pitchFamily="34" charset="0"/>
                <a:cs typeface="Times New Roman"/>
              </a:rPr>
              <a:t>Laadconsulenten ondersteunen gemeenten</a:t>
            </a:r>
          </a:p>
          <a:p>
            <a:r>
              <a:rPr lang="nl-NL" sz="2000" dirty="0">
                <a:solidFill>
                  <a:schemeClr val="bg1"/>
                </a:solidFill>
                <a:latin typeface="Georgia" panose="02040502050405020303" pitchFamily="18" charset="0"/>
                <a:ea typeface="Calibri" panose="020F0502020204030204" pitchFamily="34" charset="0"/>
                <a:cs typeface="Times New Roman"/>
              </a:rPr>
              <a:t>Adviseur Logistieke Laadinfrastructuur ondersteunt bedrijven</a:t>
            </a:r>
          </a:p>
          <a:p>
            <a:r>
              <a:rPr lang="nl-NL" sz="2000" dirty="0">
                <a:solidFill>
                  <a:schemeClr val="bg1"/>
                </a:solidFill>
                <a:latin typeface="Georgia" panose="02040502050405020303" pitchFamily="18" charset="0"/>
                <a:ea typeface="Calibri" panose="020F0502020204030204" pitchFamily="34" charset="0"/>
                <a:cs typeface="Times New Roman"/>
              </a:rPr>
              <a:t>Ondersteuning op bedrijventerreinniveau door projectleiders</a:t>
            </a:r>
          </a:p>
          <a:p>
            <a:r>
              <a:rPr lang="nl-NL" sz="2000" dirty="0">
                <a:solidFill>
                  <a:schemeClr val="bg1"/>
                </a:solidFill>
                <a:latin typeface="Georgia" panose="02040502050405020303" pitchFamily="18" charset="0"/>
                <a:ea typeface="Calibri" panose="020F0502020204030204" pitchFamily="34" charset="0"/>
                <a:cs typeface="Times New Roman"/>
              </a:rPr>
              <a:t>Samenwerking met logistiek makelaars, bedrijfscontactfunctionarissen etc.</a:t>
            </a:r>
          </a:p>
          <a:p>
            <a:endParaRPr lang="nl-NL" sz="2000" dirty="0">
              <a:solidFill>
                <a:schemeClr val="bg1"/>
              </a:solidFill>
              <a:cs typeface="Times New Roman"/>
            </a:endParaRPr>
          </a:p>
          <a:p>
            <a:endParaRPr lang="nl-NL" sz="2000" dirty="0">
              <a:solidFill>
                <a:schemeClr val="bg1">
                  <a:lumMod val="50000"/>
                </a:schemeClr>
              </a:solidFill>
            </a:endParaRPr>
          </a:p>
          <a:p>
            <a:endParaRPr lang="nl-NL" sz="2000" dirty="0"/>
          </a:p>
        </p:txBody>
      </p:sp>
      <p:pic>
        <p:nvPicPr>
          <p:cNvPr id="16" name="Picture 4" descr="Gelderland PG-logo-zw-750x268px - LINK">
            <a:extLst>
              <a:ext uri="{FF2B5EF4-FFF2-40B4-BE49-F238E27FC236}">
                <a16:creationId xmlns:a16="http://schemas.microsoft.com/office/drawing/2014/main" id="{8C3DCF7B-9A39-CE90-29D1-16FD67432B3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59590" y="6311899"/>
            <a:ext cx="1188420" cy="4246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A69DFEBE-2DCA-372B-18AF-3D0C2F7963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328" y="6311900"/>
            <a:ext cx="2027627" cy="4946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Afbeelding met klok, tekening&#10;&#10;Automatisch gegenereerde beschrijving">
            <a:extLst>
              <a:ext uri="{FF2B5EF4-FFF2-40B4-BE49-F238E27FC236}">
                <a16:creationId xmlns:a16="http://schemas.microsoft.com/office/drawing/2014/main" id="{7757C5A4-6B3A-3820-E0E5-252EACA2BB0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36951" y="6313211"/>
            <a:ext cx="1600866" cy="493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Provincie Overijssel komt met herstelpakket voor ondernemingen en  verengingen » Vechtdal Centraal">
            <a:extLst>
              <a:ext uri="{FF2B5EF4-FFF2-40B4-BE49-F238E27FC236}">
                <a16:creationId xmlns:a16="http://schemas.microsoft.com/office/drawing/2014/main" id="{99965602-5689-5B26-0B7B-0F464BA96647}"/>
              </a:ext>
            </a:extLst>
          </p:cNvPr>
          <p:cNvPicPr>
            <a:picLocks noChangeAspect="1" noChangeArrowheads="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0161" t="26317" r="10858" b="34868"/>
          <a:stretch/>
        </p:blipFill>
        <p:spPr bwMode="auto">
          <a:xfrm>
            <a:off x="8921943" y="6274469"/>
            <a:ext cx="1664018" cy="499523"/>
          </a:xfrm>
          <a:prstGeom prst="rect">
            <a:avLst/>
          </a:prstGeom>
          <a:noFill/>
          <a:extLst>
            <a:ext uri="{909E8E84-426E-40DD-AFC4-6F175D3DCCD1}">
              <a14:hiddenFill xmlns:a14="http://schemas.microsoft.com/office/drawing/2010/main">
                <a:solidFill>
                  <a:srgbClr val="FFFFFF"/>
                </a:solidFill>
              </a14:hiddenFill>
            </a:ext>
          </a:extLst>
        </p:spPr>
      </p:pic>
      <p:sp>
        <p:nvSpPr>
          <p:cNvPr id="22" name="Rechthoek 21">
            <a:extLst>
              <a:ext uri="{FF2B5EF4-FFF2-40B4-BE49-F238E27FC236}">
                <a16:creationId xmlns:a16="http://schemas.microsoft.com/office/drawing/2014/main" id="{03D6CC2D-DAF4-9E94-AF96-8E518E0118A0}"/>
              </a:ext>
            </a:extLst>
          </p:cNvPr>
          <p:cNvSpPr/>
          <p:nvPr/>
        </p:nvSpPr>
        <p:spPr>
          <a:xfrm>
            <a:off x="811361" y="1146219"/>
            <a:ext cx="515155" cy="83714"/>
          </a:xfrm>
          <a:prstGeom prst="rect">
            <a:avLst/>
          </a:prstGeom>
          <a:solidFill>
            <a:srgbClr val="9E0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5" name="Graphic 24" descr="Gloeilamp met effen opvulling">
            <a:extLst>
              <a:ext uri="{FF2B5EF4-FFF2-40B4-BE49-F238E27FC236}">
                <a16:creationId xmlns:a16="http://schemas.microsoft.com/office/drawing/2014/main" id="{182DFE8D-B3F6-D5DD-44A1-2C47145E3C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63237" y="1350260"/>
            <a:ext cx="691166" cy="691166"/>
          </a:xfrm>
          <a:prstGeom prst="rect">
            <a:avLst/>
          </a:prstGeom>
        </p:spPr>
      </p:pic>
      <p:pic>
        <p:nvPicPr>
          <p:cNvPr id="5" name="Afbeelding 4">
            <a:extLst>
              <a:ext uri="{FF2B5EF4-FFF2-40B4-BE49-F238E27FC236}">
                <a16:creationId xmlns:a16="http://schemas.microsoft.com/office/drawing/2014/main" id="{3288D411-C3E5-4BC1-24FB-18006CF96FA2}"/>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68117" y="2478614"/>
            <a:ext cx="533400" cy="720000"/>
          </a:xfrm>
          <a:prstGeom prst="rect">
            <a:avLst/>
          </a:prstGeom>
        </p:spPr>
      </p:pic>
      <p:pic>
        <p:nvPicPr>
          <p:cNvPr id="6" name="Afbeelding 5">
            <a:extLst>
              <a:ext uri="{FF2B5EF4-FFF2-40B4-BE49-F238E27FC236}">
                <a16:creationId xmlns:a16="http://schemas.microsoft.com/office/drawing/2014/main" id="{34C2A1A3-9CEA-827A-80C8-F81F4E65BD84}"/>
              </a:ext>
            </a:extLst>
          </p:cNvPr>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Lst>
          </a:blip>
          <a:stretch>
            <a:fillRect/>
          </a:stretch>
        </p:blipFill>
        <p:spPr>
          <a:xfrm>
            <a:off x="7334621" y="2491705"/>
            <a:ext cx="720000" cy="720000"/>
          </a:xfrm>
          <a:prstGeom prst="rect">
            <a:avLst/>
          </a:prstGeom>
        </p:spPr>
      </p:pic>
      <p:pic>
        <p:nvPicPr>
          <p:cNvPr id="7" name="Afbeelding 6">
            <a:extLst>
              <a:ext uri="{FF2B5EF4-FFF2-40B4-BE49-F238E27FC236}">
                <a16:creationId xmlns:a16="http://schemas.microsoft.com/office/drawing/2014/main" id="{74FF6A3B-6775-4DDE-7368-E73EF0BF5957}"/>
              </a:ext>
            </a:extLst>
          </p:cNvPr>
          <p:cNvPicPr>
            <a:picLocks noChangeAspect="1"/>
          </p:cNvPicPr>
          <p:nvPr/>
        </p:nvPicPr>
        <p:blipFill>
          <a:blip r:embed="rId13"/>
          <a:stretch>
            <a:fillRect/>
          </a:stretch>
        </p:blipFill>
        <p:spPr>
          <a:xfrm>
            <a:off x="6518487" y="2491705"/>
            <a:ext cx="720994" cy="720994"/>
          </a:xfrm>
          <a:prstGeom prst="rect">
            <a:avLst/>
          </a:prstGeom>
        </p:spPr>
      </p:pic>
      <p:pic>
        <p:nvPicPr>
          <p:cNvPr id="8" name="Afbeelding 7">
            <a:extLst>
              <a:ext uri="{FF2B5EF4-FFF2-40B4-BE49-F238E27FC236}">
                <a16:creationId xmlns:a16="http://schemas.microsoft.com/office/drawing/2014/main" id="{6ACBBB68-2C8C-5133-CDC3-4BBC6E90D377}"/>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8876200" y="2478614"/>
            <a:ext cx="720000" cy="720000"/>
          </a:xfrm>
          <a:prstGeom prst="rect">
            <a:avLst/>
          </a:prstGeom>
        </p:spPr>
      </p:pic>
      <p:pic>
        <p:nvPicPr>
          <p:cNvPr id="12" name="Afbeelding 11" descr="Afbeelding met Menselijk gezicht, persoon, person, glimlach&#10;&#10;Automatisch gegenereerde beschrijving">
            <a:extLst>
              <a:ext uri="{FF2B5EF4-FFF2-40B4-BE49-F238E27FC236}">
                <a16:creationId xmlns:a16="http://schemas.microsoft.com/office/drawing/2014/main" id="{A30CB77C-5E89-4196-E3BA-E6DBB2C52644}"/>
              </a:ext>
            </a:extLst>
          </p:cNvPr>
          <p:cNvPicPr>
            <a:picLocks noChangeAspect="1"/>
          </p:cNvPicPr>
          <p:nvPr/>
        </p:nvPicPr>
        <p:blipFill>
          <a:blip r:embed="rId16">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tretch>
            <a:fillRect/>
          </a:stretch>
        </p:blipFill>
        <p:spPr>
          <a:xfrm>
            <a:off x="9690538" y="2478614"/>
            <a:ext cx="720000" cy="720000"/>
          </a:xfrm>
          <a:prstGeom prst="rect">
            <a:avLst/>
          </a:prstGeom>
        </p:spPr>
      </p:pic>
      <p:pic>
        <p:nvPicPr>
          <p:cNvPr id="14" name="Afbeelding 13" descr="Afbeelding met Menselijk gezicht, persoon, kleding, portret&#10;&#10;Automatisch gegenereerde beschrijving">
            <a:extLst>
              <a:ext uri="{FF2B5EF4-FFF2-40B4-BE49-F238E27FC236}">
                <a16:creationId xmlns:a16="http://schemas.microsoft.com/office/drawing/2014/main" id="{EBC84476-39AC-716E-59F8-1B014F3E5D53}"/>
              </a:ext>
            </a:extLst>
          </p:cNvPr>
          <p:cNvPicPr>
            <a:picLocks noChangeAspect="1"/>
          </p:cNvPicPr>
          <p:nvPr/>
        </p:nvPicPr>
        <p:blipFill>
          <a:blip r:embed="rId18">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tretch>
            <a:fillRect/>
          </a:stretch>
        </p:blipFill>
        <p:spPr>
          <a:xfrm>
            <a:off x="10523513" y="2478614"/>
            <a:ext cx="716800" cy="720000"/>
          </a:xfrm>
          <a:prstGeom prst="rect">
            <a:avLst/>
          </a:prstGeom>
        </p:spPr>
      </p:pic>
    </p:spTree>
    <p:extLst>
      <p:ext uri="{BB962C8B-B14F-4D97-AF65-F5344CB8AC3E}">
        <p14:creationId xmlns:p14="http://schemas.microsoft.com/office/powerpoint/2010/main" val="322597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D8001-7394-1722-A1C6-DB6C2860F9FF}"/>
              </a:ext>
            </a:extLst>
          </p:cNvPr>
          <p:cNvSpPr>
            <a:spLocks noGrp="1"/>
          </p:cNvSpPr>
          <p:nvPr>
            <p:ph type="title"/>
          </p:nvPr>
        </p:nvSpPr>
        <p:spPr>
          <a:xfrm>
            <a:off x="485192" y="200503"/>
            <a:ext cx="7327066" cy="1325563"/>
          </a:xfrm>
        </p:spPr>
        <p:txBody>
          <a:bodyPr/>
          <a:lstStyle/>
          <a:p>
            <a:r>
              <a:rPr lang="nl-NL" dirty="0">
                <a:solidFill>
                  <a:srgbClr val="9E0330"/>
                </a:solidFill>
              </a:rPr>
              <a:t>Context GO-RAL</a:t>
            </a:r>
          </a:p>
        </p:txBody>
      </p:sp>
      <p:pic>
        <p:nvPicPr>
          <p:cNvPr id="6" name="Picture 4" descr="Gelderland PG-logo-zw-750x268px - LINK">
            <a:extLst>
              <a:ext uri="{FF2B5EF4-FFF2-40B4-BE49-F238E27FC236}">
                <a16:creationId xmlns:a16="http://schemas.microsoft.com/office/drawing/2014/main" id="{64CF30ED-910B-0E72-1BDD-9AAC5C57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590" y="6311899"/>
            <a:ext cx="1188420" cy="4246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1703C4-A110-2E7C-7FB8-80A9A5213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328" y="6311900"/>
            <a:ext cx="2027627" cy="4946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fbeelding met klok, tekening&#10;&#10;Automatisch gegenereerde beschrijving">
            <a:extLst>
              <a:ext uri="{FF2B5EF4-FFF2-40B4-BE49-F238E27FC236}">
                <a16:creationId xmlns:a16="http://schemas.microsoft.com/office/drawing/2014/main" id="{90B69E22-0934-7F57-61E1-DBE7947FA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51" y="6313211"/>
            <a:ext cx="1600866" cy="493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rovincie Overijssel komt met herstelpakket voor ondernemingen en  verengingen » Vechtdal Centraal">
            <a:extLst>
              <a:ext uri="{FF2B5EF4-FFF2-40B4-BE49-F238E27FC236}">
                <a16:creationId xmlns:a16="http://schemas.microsoft.com/office/drawing/2014/main" id="{CECFFB5F-2863-8FCF-494E-7C037A6E8CF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161" t="26317" r="10858" b="34868"/>
          <a:stretch/>
        </p:blipFill>
        <p:spPr bwMode="auto">
          <a:xfrm>
            <a:off x="8921943" y="6274469"/>
            <a:ext cx="1664018" cy="49952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806DDA62-7CF6-7ECB-07C9-EFDC26BB6268}"/>
              </a:ext>
            </a:extLst>
          </p:cNvPr>
          <p:cNvPicPr>
            <a:picLocks noChangeAspect="1"/>
          </p:cNvPicPr>
          <p:nvPr/>
        </p:nvPicPr>
        <p:blipFill>
          <a:blip r:embed="rId7"/>
          <a:stretch>
            <a:fillRect/>
          </a:stretch>
        </p:blipFill>
        <p:spPr>
          <a:xfrm>
            <a:off x="7640573" y="1599474"/>
            <a:ext cx="3421774" cy="4288971"/>
          </a:xfrm>
          <a:prstGeom prst="rect">
            <a:avLst/>
          </a:prstGeom>
        </p:spPr>
      </p:pic>
      <p:sp>
        <p:nvSpPr>
          <p:cNvPr id="4" name="Rechthoek 3">
            <a:extLst>
              <a:ext uri="{FF2B5EF4-FFF2-40B4-BE49-F238E27FC236}">
                <a16:creationId xmlns:a16="http://schemas.microsoft.com/office/drawing/2014/main" id="{F79A0490-71F9-1174-F4CF-5061DF6A7788}"/>
              </a:ext>
            </a:extLst>
          </p:cNvPr>
          <p:cNvSpPr/>
          <p:nvPr/>
        </p:nvSpPr>
        <p:spPr>
          <a:xfrm>
            <a:off x="656821" y="1146219"/>
            <a:ext cx="515155" cy="83714"/>
          </a:xfrm>
          <a:prstGeom prst="rect">
            <a:avLst/>
          </a:prstGeom>
          <a:solidFill>
            <a:srgbClr val="9E0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1" name="Diagram 10">
            <a:extLst>
              <a:ext uri="{FF2B5EF4-FFF2-40B4-BE49-F238E27FC236}">
                <a16:creationId xmlns:a16="http://schemas.microsoft.com/office/drawing/2014/main" id="{B5799CC4-6806-1034-A056-43EC9CAED829}"/>
              </a:ext>
            </a:extLst>
          </p:cNvPr>
          <p:cNvGraphicFramePr/>
          <p:nvPr/>
        </p:nvGraphicFramePr>
        <p:xfrm>
          <a:off x="1088265" y="1730859"/>
          <a:ext cx="5868176" cy="40261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82124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D8001-7394-1722-A1C6-DB6C2860F9FF}"/>
              </a:ext>
            </a:extLst>
          </p:cNvPr>
          <p:cNvSpPr>
            <a:spLocks noGrp="1"/>
          </p:cNvSpPr>
          <p:nvPr>
            <p:ph type="title"/>
          </p:nvPr>
        </p:nvSpPr>
        <p:spPr>
          <a:xfrm>
            <a:off x="485192" y="200503"/>
            <a:ext cx="7327066" cy="1325563"/>
          </a:xfrm>
        </p:spPr>
        <p:txBody>
          <a:bodyPr/>
          <a:lstStyle/>
          <a:p>
            <a:r>
              <a:rPr lang="nl-NL" dirty="0">
                <a:solidFill>
                  <a:srgbClr val="8F0024"/>
                </a:solidFill>
              </a:rPr>
              <a:t>Aanleiding</a:t>
            </a:r>
          </a:p>
        </p:txBody>
      </p:sp>
      <p:pic>
        <p:nvPicPr>
          <p:cNvPr id="6" name="Picture 4" descr="Gelderland PG-logo-zw-750x268px - LINK">
            <a:extLst>
              <a:ext uri="{FF2B5EF4-FFF2-40B4-BE49-F238E27FC236}">
                <a16:creationId xmlns:a16="http://schemas.microsoft.com/office/drawing/2014/main" id="{64CF30ED-910B-0E72-1BDD-9AAC5C57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590" y="6311899"/>
            <a:ext cx="1188420" cy="4246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1703C4-A110-2E7C-7FB8-80A9A5213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328" y="6311900"/>
            <a:ext cx="2027627" cy="4946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fbeelding met klok, tekening&#10;&#10;Automatisch gegenereerde beschrijving">
            <a:extLst>
              <a:ext uri="{FF2B5EF4-FFF2-40B4-BE49-F238E27FC236}">
                <a16:creationId xmlns:a16="http://schemas.microsoft.com/office/drawing/2014/main" id="{90B69E22-0934-7F57-61E1-DBE7947FA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51" y="6313211"/>
            <a:ext cx="1600866" cy="493381"/>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2ED1776E-5B0F-C0A4-5657-F2468BAEC923}"/>
              </a:ext>
            </a:extLst>
          </p:cNvPr>
          <p:cNvSpPr/>
          <p:nvPr/>
        </p:nvSpPr>
        <p:spPr>
          <a:xfrm>
            <a:off x="573110" y="1146219"/>
            <a:ext cx="515155" cy="83714"/>
          </a:xfrm>
          <a:prstGeom prst="rect">
            <a:avLst/>
          </a:prstGeom>
          <a:solidFill>
            <a:srgbClr val="9E0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20790237-2478-3F29-E924-DB7C5D21840C}"/>
              </a:ext>
            </a:extLst>
          </p:cNvPr>
          <p:cNvSpPr txBox="1"/>
          <p:nvPr/>
        </p:nvSpPr>
        <p:spPr>
          <a:xfrm>
            <a:off x="1020895" y="3244334"/>
            <a:ext cx="1600865" cy="369332"/>
          </a:xfrm>
          <a:prstGeom prst="rect">
            <a:avLst/>
          </a:prstGeom>
          <a:noFill/>
        </p:spPr>
        <p:txBody>
          <a:bodyPr wrap="square" rtlCol="0">
            <a:spAutoFit/>
          </a:bodyPr>
          <a:lstStyle/>
          <a:p>
            <a:r>
              <a:rPr lang="nl-NL" b="1">
                <a:latin typeface="Georgia" panose="02040502050405020303" pitchFamily="18" charset="0"/>
              </a:rPr>
              <a:t>ZE ZONES</a:t>
            </a:r>
          </a:p>
        </p:txBody>
      </p:sp>
      <p:sp>
        <p:nvSpPr>
          <p:cNvPr id="10" name="Tekstvak 9">
            <a:extLst>
              <a:ext uri="{FF2B5EF4-FFF2-40B4-BE49-F238E27FC236}">
                <a16:creationId xmlns:a16="http://schemas.microsoft.com/office/drawing/2014/main" id="{4BEEB5BA-75F4-0899-CAA8-F83BEC263CDC}"/>
              </a:ext>
            </a:extLst>
          </p:cNvPr>
          <p:cNvSpPr txBox="1"/>
          <p:nvPr/>
        </p:nvSpPr>
        <p:spPr>
          <a:xfrm>
            <a:off x="3724197" y="3244334"/>
            <a:ext cx="1371600" cy="369332"/>
          </a:xfrm>
          <a:prstGeom prst="rect">
            <a:avLst/>
          </a:prstGeom>
          <a:noFill/>
        </p:spPr>
        <p:txBody>
          <a:bodyPr wrap="square" rtlCol="0">
            <a:spAutoFit/>
          </a:bodyPr>
          <a:lstStyle/>
          <a:p>
            <a:r>
              <a:rPr lang="nl-NL" b="1">
                <a:latin typeface="Georgia" panose="02040502050405020303" pitchFamily="18" charset="0"/>
              </a:rPr>
              <a:t>AMBITIE</a:t>
            </a:r>
          </a:p>
        </p:txBody>
      </p:sp>
      <p:pic>
        <p:nvPicPr>
          <p:cNvPr id="20" name="Graphic 19" descr="Exponentiële grafiek met effen opvulling">
            <a:extLst>
              <a:ext uri="{FF2B5EF4-FFF2-40B4-BE49-F238E27FC236}">
                <a16:creationId xmlns:a16="http://schemas.microsoft.com/office/drawing/2014/main" id="{A2875CF6-2505-6D53-91D0-BC070065FD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17195" y="3244334"/>
            <a:ext cx="369332" cy="369332"/>
          </a:xfrm>
          <a:prstGeom prst="rect">
            <a:avLst/>
          </a:prstGeom>
        </p:spPr>
      </p:pic>
      <p:pic>
        <p:nvPicPr>
          <p:cNvPr id="18" name="Graphic 17" descr="Verboden met effen opvulling">
            <a:extLst>
              <a:ext uri="{FF2B5EF4-FFF2-40B4-BE49-F238E27FC236}">
                <a16:creationId xmlns:a16="http://schemas.microsoft.com/office/drawing/2014/main" id="{202160BB-71AD-9FC1-D187-9EC22E9280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933" y="3244334"/>
            <a:ext cx="369332" cy="369332"/>
          </a:xfrm>
          <a:prstGeom prst="rect">
            <a:avLst/>
          </a:prstGeom>
        </p:spPr>
      </p:pic>
      <p:sp>
        <p:nvSpPr>
          <p:cNvPr id="11" name="Tekstvak 10">
            <a:extLst>
              <a:ext uri="{FF2B5EF4-FFF2-40B4-BE49-F238E27FC236}">
                <a16:creationId xmlns:a16="http://schemas.microsoft.com/office/drawing/2014/main" id="{E692AB2A-9093-160D-4FBC-A8F6B19C05DC}"/>
              </a:ext>
            </a:extLst>
          </p:cNvPr>
          <p:cNvSpPr txBox="1"/>
          <p:nvPr/>
        </p:nvSpPr>
        <p:spPr>
          <a:xfrm>
            <a:off x="6396378" y="3244334"/>
            <a:ext cx="2027626" cy="369332"/>
          </a:xfrm>
          <a:prstGeom prst="rect">
            <a:avLst/>
          </a:prstGeom>
          <a:noFill/>
        </p:spPr>
        <p:txBody>
          <a:bodyPr wrap="square" rtlCol="0">
            <a:spAutoFit/>
          </a:bodyPr>
          <a:lstStyle/>
          <a:p>
            <a:r>
              <a:rPr lang="nl-NL" b="1">
                <a:latin typeface="Georgia" panose="02040502050405020303" pitchFamily="18" charset="0"/>
              </a:rPr>
              <a:t>STIKSTOF</a:t>
            </a:r>
          </a:p>
        </p:txBody>
      </p:sp>
      <p:sp>
        <p:nvSpPr>
          <p:cNvPr id="13" name="Tekstvak 12">
            <a:extLst>
              <a:ext uri="{FF2B5EF4-FFF2-40B4-BE49-F238E27FC236}">
                <a16:creationId xmlns:a16="http://schemas.microsoft.com/office/drawing/2014/main" id="{5EE32654-1C59-94D3-A68C-4FC9658DC906}"/>
              </a:ext>
            </a:extLst>
          </p:cNvPr>
          <p:cNvSpPr txBox="1"/>
          <p:nvPr/>
        </p:nvSpPr>
        <p:spPr>
          <a:xfrm>
            <a:off x="9513955" y="3244334"/>
            <a:ext cx="1371600" cy="369332"/>
          </a:xfrm>
          <a:prstGeom prst="rect">
            <a:avLst/>
          </a:prstGeom>
          <a:noFill/>
        </p:spPr>
        <p:txBody>
          <a:bodyPr wrap="square" rtlCol="0">
            <a:spAutoFit/>
          </a:bodyPr>
          <a:lstStyle/>
          <a:p>
            <a:r>
              <a:rPr lang="nl-NL" b="1">
                <a:latin typeface="Georgia" panose="02040502050405020303" pitchFamily="18" charset="0"/>
              </a:rPr>
              <a:t>TCO</a:t>
            </a:r>
          </a:p>
        </p:txBody>
      </p:sp>
      <p:pic>
        <p:nvPicPr>
          <p:cNvPr id="22" name="Graphic 21" descr="Chemische stoffen met effen opvulling">
            <a:extLst>
              <a:ext uri="{FF2B5EF4-FFF2-40B4-BE49-F238E27FC236}">
                <a16:creationId xmlns:a16="http://schemas.microsoft.com/office/drawing/2014/main" id="{017A6C83-434C-6614-7B68-400751A6B6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96000" y="3244334"/>
            <a:ext cx="369332" cy="369332"/>
          </a:xfrm>
          <a:prstGeom prst="rect">
            <a:avLst/>
          </a:prstGeom>
        </p:spPr>
      </p:pic>
      <p:pic>
        <p:nvPicPr>
          <p:cNvPr id="24" name="Graphic 23" descr="Geld met effen opvulling">
            <a:extLst>
              <a:ext uri="{FF2B5EF4-FFF2-40B4-BE49-F238E27FC236}">
                <a16:creationId xmlns:a16="http://schemas.microsoft.com/office/drawing/2014/main" id="{2AD36520-1C98-4623-F607-841A5935628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44623" y="3244334"/>
            <a:ext cx="369332" cy="369332"/>
          </a:xfrm>
          <a:prstGeom prst="rect">
            <a:avLst/>
          </a:prstGeom>
        </p:spPr>
      </p:pic>
      <p:sp>
        <p:nvSpPr>
          <p:cNvPr id="25" name="Tekstvak 24">
            <a:extLst>
              <a:ext uri="{FF2B5EF4-FFF2-40B4-BE49-F238E27FC236}">
                <a16:creationId xmlns:a16="http://schemas.microsoft.com/office/drawing/2014/main" id="{6753A486-D671-D7EB-9BEA-4C1084B9DF99}"/>
              </a:ext>
            </a:extLst>
          </p:cNvPr>
          <p:cNvSpPr txBox="1"/>
          <p:nvPr/>
        </p:nvSpPr>
        <p:spPr>
          <a:xfrm>
            <a:off x="724003" y="3762635"/>
            <a:ext cx="2027627" cy="1138773"/>
          </a:xfrm>
          <a:prstGeom prst="rect">
            <a:avLst/>
          </a:prstGeom>
          <a:noFill/>
        </p:spPr>
        <p:txBody>
          <a:bodyPr wrap="square" rtlCol="0">
            <a:spAutoFit/>
          </a:bodyPr>
          <a:lstStyle/>
          <a:p>
            <a:pPr marL="285750" indent="-285750">
              <a:buFont typeface="Arial" panose="020B0604020202020204" pitchFamily="34" charset="0"/>
              <a:buChar char="•"/>
            </a:pPr>
            <a:r>
              <a:rPr lang="nl-NL" sz="1600">
                <a:latin typeface="Georgia" panose="02040502050405020303" pitchFamily="18" charset="0"/>
              </a:rPr>
              <a:t>Emissievrije binnensteden</a:t>
            </a:r>
          </a:p>
          <a:p>
            <a:pPr marL="285750" indent="-285750">
              <a:buFont typeface="Arial" panose="020B0604020202020204" pitchFamily="34" charset="0"/>
              <a:buChar char="•"/>
            </a:pPr>
            <a:r>
              <a:rPr lang="nl-NL" sz="1600">
                <a:latin typeface="Georgia" panose="02040502050405020303" pitchFamily="18" charset="0"/>
              </a:rPr>
              <a:t>Vanaf 2025</a:t>
            </a:r>
          </a:p>
          <a:p>
            <a:pPr marL="285750" indent="-285750">
              <a:buFont typeface="Arial" panose="020B0604020202020204" pitchFamily="34" charset="0"/>
              <a:buChar char="•"/>
            </a:pPr>
            <a:endParaRPr lang="nl-NL"/>
          </a:p>
        </p:txBody>
      </p:sp>
      <p:sp>
        <p:nvSpPr>
          <p:cNvPr id="26" name="Tekstvak 25">
            <a:extLst>
              <a:ext uri="{FF2B5EF4-FFF2-40B4-BE49-F238E27FC236}">
                <a16:creationId xmlns:a16="http://schemas.microsoft.com/office/drawing/2014/main" id="{76DF1602-42CE-1EE8-5C70-2448B1AE6E6D}"/>
              </a:ext>
            </a:extLst>
          </p:cNvPr>
          <p:cNvSpPr txBox="1"/>
          <p:nvPr/>
        </p:nvSpPr>
        <p:spPr>
          <a:xfrm>
            <a:off x="3396183" y="3762634"/>
            <a:ext cx="2027627" cy="1600438"/>
          </a:xfrm>
          <a:prstGeom prst="rect">
            <a:avLst/>
          </a:prstGeom>
          <a:noFill/>
        </p:spPr>
        <p:txBody>
          <a:bodyPr wrap="square" rtlCol="0">
            <a:spAutoFit/>
          </a:bodyPr>
          <a:lstStyle/>
          <a:p>
            <a:pPr marL="285750" indent="-285750">
              <a:buFont typeface="Arial" panose="020B0604020202020204" pitchFamily="34" charset="0"/>
              <a:buChar char="•"/>
            </a:pPr>
            <a:r>
              <a:rPr lang="nl-NL" sz="1600">
                <a:latin typeface="Georgia" panose="02040502050405020303" pitchFamily="18" charset="0"/>
              </a:rPr>
              <a:t>Eigen ambitie</a:t>
            </a:r>
          </a:p>
          <a:p>
            <a:pPr marL="285750" indent="-285750">
              <a:buFont typeface="Arial" panose="020B0604020202020204" pitchFamily="34" charset="0"/>
              <a:buChar char="•"/>
            </a:pPr>
            <a:r>
              <a:rPr lang="nl-NL" sz="1600">
                <a:latin typeface="Georgia" panose="02040502050405020303" pitchFamily="18" charset="0"/>
              </a:rPr>
              <a:t>Ambitie van klant</a:t>
            </a:r>
          </a:p>
          <a:p>
            <a:pPr marL="285750" indent="-285750">
              <a:buFont typeface="Arial" panose="020B0604020202020204" pitchFamily="34" charset="0"/>
              <a:buChar char="•"/>
            </a:pPr>
            <a:r>
              <a:rPr lang="nl-NL" sz="1600">
                <a:latin typeface="Georgia" panose="02040502050405020303" pitchFamily="18" charset="0"/>
              </a:rPr>
              <a:t>Duurzaamheids-doelen</a:t>
            </a:r>
          </a:p>
          <a:p>
            <a:pPr marL="285750" indent="-285750">
              <a:buFont typeface="Arial" panose="020B0604020202020204" pitchFamily="34" charset="0"/>
              <a:buChar char="•"/>
            </a:pPr>
            <a:endParaRPr lang="nl-NL"/>
          </a:p>
        </p:txBody>
      </p:sp>
      <p:cxnSp>
        <p:nvCxnSpPr>
          <p:cNvPr id="28" name="Verbindingslijn: gekromd 27">
            <a:extLst>
              <a:ext uri="{FF2B5EF4-FFF2-40B4-BE49-F238E27FC236}">
                <a16:creationId xmlns:a16="http://schemas.microsoft.com/office/drawing/2014/main" id="{810A018E-6C3F-91CB-63BD-FE0A7D50F69C}"/>
              </a:ext>
            </a:extLst>
          </p:cNvPr>
          <p:cNvCxnSpPr>
            <a:cxnSpLocks/>
          </p:cNvCxnSpPr>
          <p:nvPr/>
        </p:nvCxnSpPr>
        <p:spPr>
          <a:xfrm rot="16200000" flipH="1">
            <a:off x="8849344" y="2577539"/>
            <a:ext cx="650383" cy="505185"/>
          </a:xfrm>
          <a:prstGeom prst="curvedConnector3">
            <a:avLst/>
          </a:prstGeom>
          <a:ln w="38100">
            <a:solidFill>
              <a:srgbClr val="FFABC1"/>
            </a:solidFill>
            <a:tailEnd type="triangle"/>
          </a:ln>
        </p:spPr>
        <p:style>
          <a:lnRef idx="1">
            <a:schemeClr val="accent1"/>
          </a:lnRef>
          <a:fillRef idx="0">
            <a:schemeClr val="accent1"/>
          </a:fillRef>
          <a:effectRef idx="0">
            <a:schemeClr val="accent1"/>
          </a:effectRef>
          <a:fontRef idx="minor">
            <a:schemeClr val="tx1"/>
          </a:fontRef>
        </p:style>
      </p:cxnSp>
      <p:sp>
        <p:nvSpPr>
          <p:cNvPr id="30" name="Tekstvak 29">
            <a:extLst>
              <a:ext uri="{FF2B5EF4-FFF2-40B4-BE49-F238E27FC236}">
                <a16:creationId xmlns:a16="http://schemas.microsoft.com/office/drawing/2014/main" id="{87388019-1537-E9F0-71E0-B9BA2A0C5C96}"/>
              </a:ext>
            </a:extLst>
          </p:cNvPr>
          <p:cNvSpPr txBox="1"/>
          <p:nvPr/>
        </p:nvSpPr>
        <p:spPr>
          <a:xfrm>
            <a:off x="8512935" y="1827606"/>
            <a:ext cx="1468192" cy="646331"/>
          </a:xfrm>
          <a:prstGeom prst="rect">
            <a:avLst/>
          </a:prstGeom>
          <a:noFill/>
        </p:spPr>
        <p:txBody>
          <a:bodyPr wrap="square" rtlCol="0">
            <a:spAutoFit/>
          </a:bodyPr>
          <a:lstStyle/>
          <a:p>
            <a:r>
              <a:rPr lang="nl-NL">
                <a:latin typeface="Ink Free" panose="03080402000500000000" pitchFamily="66" charset="0"/>
              </a:rPr>
              <a:t>Steeds vaker!</a:t>
            </a:r>
          </a:p>
        </p:txBody>
      </p:sp>
      <p:sp>
        <p:nvSpPr>
          <p:cNvPr id="31" name="Tekstvak 30">
            <a:extLst>
              <a:ext uri="{FF2B5EF4-FFF2-40B4-BE49-F238E27FC236}">
                <a16:creationId xmlns:a16="http://schemas.microsoft.com/office/drawing/2014/main" id="{EF592FF7-E9CD-8026-F7B6-8010A20E3E26}"/>
              </a:ext>
            </a:extLst>
          </p:cNvPr>
          <p:cNvSpPr txBox="1"/>
          <p:nvPr/>
        </p:nvSpPr>
        <p:spPr>
          <a:xfrm>
            <a:off x="6227575" y="3647284"/>
            <a:ext cx="2027627" cy="861774"/>
          </a:xfrm>
          <a:prstGeom prst="rect">
            <a:avLst/>
          </a:prstGeom>
          <a:noFill/>
        </p:spPr>
        <p:txBody>
          <a:bodyPr wrap="square" rtlCol="0">
            <a:spAutoFit/>
          </a:bodyPr>
          <a:lstStyle/>
          <a:p>
            <a:pPr marL="285750" indent="-285750">
              <a:buFont typeface="Arial" panose="020B0604020202020204" pitchFamily="34" charset="0"/>
              <a:buChar char="•"/>
            </a:pPr>
            <a:r>
              <a:rPr lang="nl-NL" sz="1600">
                <a:latin typeface="Georgia" panose="02040502050405020303" pitchFamily="18" charset="0"/>
              </a:rPr>
              <a:t>Vooral relevant in bouwsector</a:t>
            </a:r>
          </a:p>
          <a:p>
            <a:pPr marL="285750" indent="-285750">
              <a:buFont typeface="Arial" panose="020B0604020202020204" pitchFamily="34" charset="0"/>
              <a:buChar char="•"/>
            </a:pPr>
            <a:endParaRPr lang="nl-NL"/>
          </a:p>
        </p:txBody>
      </p:sp>
      <p:sp>
        <p:nvSpPr>
          <p:cNvPr id="32" name="Tekstvak 31">
            <a:extLst>
              <a:ext uri="{FF2B5EF4-FFF2-40B4-BE49-F238E27FC236}">
                <a16:creationId xmlns:a16="http://schemas.microsoft.com/office/drawing/2014/main" id="{DF28C078-FDB2-20DB-E0A0-2DD4C0B39BFD}"/>
              </a:ext>
            </a:extLst>
          </p:cNvPr>
          <p:cNvSpPr txBox="1"/>
          <p:nvPr/>
        </p:nvSpPr>
        <p:spPr>
          <a:xfrm>
            <a:off x="8857928" y="3598746"/>
            <a:ext cx="2027627" cy="1354217"/>
          </a:xfrm>
          <a:prstGeom prst="rect">
            <a:avLst/>
          </a:prstGeom>
          <a:noFill/>
        </p:spPr>
        <p:txBody>
          <a:bodyPr wrap="square" rtlCol="0">
            <a:spAutoFit/>
          </a:bodyPr>
          <a:lstStyle/>
          <a:p>
            <a:pPr marL="285750" indent="-285750">
              <a:buFont typeface="Arial" panose="020B0604020202020204" pitchFamily="34" charset="0"/>
              <a:buChar char="•"/>
            </a:pPr>
            <a:r>
              <a:rPr lang="nl-NL" sz="1600">
                <a:latin typeface="Georgia" panose="02040502050405020303" pitchFamily="18" charset="0"/>
              </a:rPr>
              <a:t>Total </a:t>
            </a:r>
            <a:r>
              <a:rPr lang="nl-NL" sz="1600" err="1">
                <a:latin typeface="Georgia" panose="02040502050405020303" pitchFamily="18" charset="0"/>
              </a:rPr>
              <a:t>Cost</a:t>
            </a:r>
            <a:r>
              <a:rPr lang="nl-NL" sz="1600">
                <a:latin typeface="Georgia" panose="02040502050405020303" pitchFamily="18" charset="0"/>
              </a:rPr>
              <a:t> of </a:t>
            </a:r>
            <a:r>
              <a:rPr lang="nl-NL" sz="1600" err="1">
                <a:latin typeface="Georgia" panose="02040502050405020303" pitchFamily="18" charset="0"/>
              </a:rPr>
              <a:t>Ownership</a:t>
            </a:r>
            <a:endParaRPr lang="nl-NL" sz="1600">
              <a:latin typeface="Georgia" panose="02040502050405020303" pitchFamily="18" charset="0"/>
            </a:endParaRPr>
          </a:p>
          <a:p>
            <a:pPr marL="285750" indent="-285750">
              <a:buFont typeface="Arial" panose="020B0604020202020204" pitchFamily="34" charset="0"/>
              <a:buChar char="•"/>
            </a:pPr>
            <a:r>
              <a:rPr lang="nl-NL" sz="1600">
                <a:latin typeface="Georgia" panose="02040502050405020303" pitchFamily="18" charset="0"/>
              </a:rPr>
              <a:t>Ieder jaar aantrekkelijker</a:t>
            </a:r>
          </a:p>
          <a:p>
            <a:pPr marL="285750" indent="-285750">
              <a:buFont typeface="Arial" panose="020B0604020202020204" pitchFamily="34" charset="0"/>
              <a:buChar char="•"/>
            </a:pPr>
            <a:endParaRPr lang="nl-NL"/>
          </a:p>
        </p:txBody>
      </p:sp>
    </p:spTree>
    <p:extLst>
      <p:ext uri="{BB962C8B-B14F-4D97-AF65-F5344CB8AC3E}">
        <p14:creationId xmlns:p14="http://schemas.microsoft.com/office/powerpoint/2010/main" val="3001922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D8001-7394-1722-A1C6-DB6C2860F9FF}"/>
              </a:ext>
            </a:extLst>
          </p:cNvPr>
          <p:cNvSpPr>
            <a:spLocks noGrp="1"/>
          </p:cNvSpPr>
          <p:nvPr>
            <p:ph type="title"/>
          </p:nvPr>
        </p:nvSpPr>
        <p:spPr>
          <a:xfrm>
            <a:off x="485192" y="200503"/>
            <a:ext cx="7327066" cy="1325563"/>
          </a:xfrm>
        </p:spPr>
        <p:txBody>
          <a:bodyPr/>
          <a:lstStyle/>
          <a:p>
            <a:r>
              <a:rPr lang="nl-NL" dirty="0">
                <a:solidFill>
                  <a:srgbClr val="8F0024"/>
                </a:solidFill>
              </a:rPr>
              <a:t>Aanleiding</a:t>
            </a:r>
          </a:p>
        </p:txBody>
      </p:sp>
      <p:pic>
        <p:nvPicPr>
          <p:cNvPr id="6" name="Picture 4" descr="Gelderland PG-logo-zw-750x268px - LINK">
            <a:extLst>
              <a:ext uri="{FF2B5EF4-FFF2-40B4-BE49-F238E27FC236}">
                <a16:creationId xmlns:a16="http://schemas.microsoft.com/office/drawing/2014/main" id="{64CF30ED-910B-0E72-1BDD-9AAC5C57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590" y="6311899"/>
            <a:ext cx="1188420" cy="4246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1703C4-A110-2E7C-7FB8-80A9A5213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328" y="6311900"/>
            <a:ext cx="2027627" cy="4946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fbeelding met klok, tekening&#10;&#10;Automatisch gegenereerde beschrijving">
            <a:extLst>
              <a:ext uri="{FF2B5EF4-FFF2-40B4-BE49-F238E27FC236}">
                <a16:creationId xmlns:a16="http://schemas.microsoft.com/office/drawing/2014/main" id="{90B69E22-0934-7F57-61E1-DBE7947FA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51" y="6313211"/>
            <a:ext cx="1600866" cy="4933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510A4001-8A69-2B87-89E9-6EC89C88DCF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593" r="8075"/>
          <a:stretch/>
        </p:blipFill>
        <p:spPr bwMode="auto">
          <a:xfrm>
            <a:off x="7382565" y="2643901"/>
            <a:ext cx="2904644" cy="1902641"/>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Selectievakje met vinkje met effen opvulling">
            <a:extLst>
              <a:ext uri="{FF2B5EF4-FFF2-40B4-BE49-F238E27FC236}">
                <a16:creationId xmlns:a16="http://schemas.microsoft.com/office/drawing/2014/main" id="{074217B1-B48A-9545-7072-8CFDEFDA8E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57788" y="4496559"/>
            <a:ext cx="472099" cy="472099"/>
          </a:xfrm>
          <a:prstGeom prst="rect">
            <a:avLst/>
          </a:prstGeom>
        </p:spPr>
      </p:pic>
      <p:sp>
        <p:nvSpPr>
          <p:cNvPr id="10" name="Tekstvak 9">
            <a:extLst>
              <a:ext uri="{FF2B5EF4-FFF2-40B4-BE49-F238E27FC236}">
                <a16:creationId xmlns:a16="http://schemas.microsoft.com/office/drawing/2014/main" id="{2FE834BB-8C28-5398-EA27-80C8439F0B10}"/>
              </a:ext>
            </a:extLst>
          </p:cNvPr>
          <p:cNvSpPr txBox="1"/>
          <p:nvPr/>
        </p:nvSpPr>
        <p:spPr>
          <a:xfrm>
            <a:off x="7640242" y="4546542"/>
            <a:ext cx="3316018" cy="1200329"/>
          </a:xfrm>
          <a:prstGeom prst="rect">
            <a:avLst/>
          </a:prstGeom>
          <a:noFill/>
        </p:spPr>
        <p:txBody>
          <a:bodyPr wrap="square" rtlCol="0">
            <a:spAutoFit/>
          </a:bodyPr>
          <a:lstStyle/>
          <a:p>
            <a:r>
              <a:rPr lang="nl-NL" sz="1600">
                <a:latin typeface="Georgia" panose="02040502050405020303" pitchFamily="18" charset="0"/>
              </a:rPr>
              <a:t>Megawatt </a:t>
            </a:r>
            <a:r>
              <a:rPr lang="nl-NL" sz="1600" err="1">
                <a:latin typeface="Georgia" panose="02040502050405020303" pitchFamily="18" charset="0"/>
              </a:rPr>
              <a:t>Charging</a:t>
            </a:r>
            <a:r>
              <a:rPr lang="nl-NL" sz="1600">
                <a:latin typeface="Georgia" panose="02040502050405020303" pitchFamily="18" charset="0"/>
              </a:rPr>
              <a:t> System</a:t>
            </a:r>
          </a:p>
          <a:p>
            <a:pPr marL="285750" indent="-285750">
              <a:buFont typeface="Arial" panose="020B0604020202020204" pitchFamily="34" charset="0"/>
              <a:buChar char="•"/>
            </a:pPr>
            <a:endParaRPr lang="nl-NL"/>
          </a:p>
          <a:p>
            <a:endParaRPr lang="nl-NL"/>
          </a:p>
          <a:p>
            <a:pPr marL="285750" indent="-285750">
              <a:buFont typeface="Arial" panose="020B0604020202020204" pitchFamily="34" charset="0"/>
              <a:buChar char="•"/>
            </a:pPr>
            <a:endParaRPr lang="nl-NL"/>
          </a:p>
        </p:txBody>
      </p:sp>
      <p:sp>
        <p:nvSpPr>
          <p:cNvPr id="15" name="Rechthoek 14">
            <a:extLst>
              <a:ext uri="{FF2B5EF4-FFF2-40B4-BE49-F238E27FC236}">
                <a16:creationId xmlns:a16="http://schemas.microsoft.com/office/drawing/2014/main" id="{0980E36B-A084-8C5D-E471-1AD4723FCD17}"/>
              </a:ext>
            </a:extLst>
          </p:cNvPr>
          <p:cNvSpPr/>
          <p:nvPr/>
        </p:nvSpPr>
        <p:spPr>
          <a:xfrm>
            <a:off x="573110" y="1146219"/>
            <a:ext cx="515155" cy="83714"/>
          </a:xfrm>
          <a:prstGeom prst="rect">
            <a:avLst/>
          </a:prstGeom>
          <a:solidFill>
            <a:srgbClr val="9E0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2" name="Groep 21">
            <a:extLst>
              <a:ext uri="{FF2B5EF4-FFF2-40B4-BE49-F238E27FC236}">
                <a16:creationId xmlns:a16="http://schemas.microsoft.com/office/drawing/2014/main" id="{11FEDA88-B59F-51E4-79A8-3101B9391106}"/>
              </a:ext>
            </a:extLst>
          </p:cNvPr>
          <p:cNvGrpSpPr/>
          <p:nvPr/>
        </p:nvGrpSpPr>
        <p:grpSpPr>
          <a:xfrm>
            <a:off x="1088265" y="1188076"/>
            <a:ext cx="3813289" cy="3820193"/>
            <a:chOff x="1088265" y="1188076"/>
            <a:chExt cx="3813289" cy="3820193"/>
          </a:xfrm>
        </p:grpSpPr>
        <p:pic>
          <p:nvPicPr>
            <p:cNvPr id="21" name="Graphic 20" descr="Denkwolkje met effen opvulling">
              <a:extLst>
                <a:ext uri="{FF2B5EF4-FFF2-40B4-BE49-F238E27FC236}">
                  <a16:creationId xmlns:a16="http://schemas.microsoft.com/office/drawing/2014/main" id="{DFB80C33-8361-09E3-4E01-CC796C56E1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53323" y="1188076"/>
              <a:ext cx="2648231" cy="2648231"/>
            </a:xfrm>
            <a:prstGeom prst="rect">
              <a:avLst/>
            </a:prstGeom>
          </p:spPr>
        </p:pic>
        <p:sp>
          <p:nvSpPr>
            <p:cNvPr id="4" name="Tekstvak 3">
              <a:extLst>
                <a:ext uri="{FF2B5EF4-FFF2-40B4-BE49-F238E27FC236}">
                  <a16:creationId xmlns:a16="http://schemas.microsoft.com/office/drawing/2014/main" id="{01AE638C-326F-E6F8-8739-AA1CD1EA2A14}"/>
                </a:ext>
              </a:extLst>
            </p:cNvPr>
            <p:cNvSpPr txBox="1"/>
            <p:nvPr/>
          </p:nvSpPr>
          <p:spPr>
            <a:xfrm>
              <a:off x="2706560" y="1951672"/>
              <a:ext cx="2027626" cy="1200329"/>
            </a:xfrm>
            <a:prstGeom prst="rect">
              <a:avLst/>
            </a:prstGeom>
            <a:noFill/>
          </p:spPr>
          <p:txBody>
            <a:bodyPr wrap="square" rtlCol="0">
              <a:spAutoFit/>
            </a:bodyPr>
            <a:lstStyle/>
            <a:p>
              <a:r>
                <a:rPr lang="nl-NL">
                  <a:solidFill>
                    <a:schemeClr val="bg1"/>
                  </a:solidFill>
                  <a:latin typeface="Georgia" panose="02040502050405020303" pitchFamily="18" charset="0"/>
                </a:rPr>
                <a:t>Kan ik wel snel </a:t>
              </a:r>
            </a:p>
            <a:p>
              <a:r>
                <a:rPr lang="nl-NL">
                  <a:solidFill>
                    <a:schemeClr val="bg1"/>
                  </a:solidFill>
                  <a:latin typeface="Georgia" panose="02040502050405020303" pitchFamily="18" charset="0"/>
                </a:rPr>
                <a:t>genoeg laden?</a:t>
              </a:r>
            </a:p>
            <a:p>
              <a:endParaRPr lang="nl-NL">
                <a:solidFill>
                  <a:schemeClr val="bg1"/>
                </a:solidFill>
              </a:endParaRPr>
            </a:p>
            <a:p>
              <a:pPr marL="285750" indent="-285750">
                <a:buFont typeface="Arial" panose="020B0604020202020204" pitchFamily="34" charset="0"/>
                <a:buChar char="•"/>
              </a:pPr>
              <a:endParaRPr lang="nl-NL">
                <a:solidFill>
                  <a:schemeClr val="bg1"/>
                </a:solidFill>
              </a:endParaRPr>
            </a:p>
          </p:txBody>
        </p:sp>
        <p:pic>
          <p:nvPicPr>
            <p:cNvPr id="19" name="Afbeelding 18" descr="Afbeelding met kleding, tekenfilm, illustratie, kunst&#10;&#10;Automatisch gegenereerde beschrijving">
              <a:extLst>
                <a:ext uri="{FF2B5EF4-FFF2-40B4-BE49-F238E27FC236}">
                  <a16:creationId xmlns:a16="http://schemas.microsoft.com/office/drawing/2014/main" id="{69FAC10B-C079-018F-6293-AC3BD2AF3D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8265" y="2940878"/>
              <a:ext cx="2067391" cy="2067391"/>
            </a:xfrm>
            <a:prstGeom prst="rect">
              <a:avLst/>
            </a:prstGeom>
          </p:spPr>
        </p:pic>
      </p:grpSp>
    </p:spTree>
    <p:extLst>
      <p:ext uri="{BB962C8B-B14F-4D97-AF65-F5344CB8AC3E}">
        <p14:creationId xmlns:p14="http://schemas.microsoft.com/office/powerpoint/2010/main" val="4004836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D8001-7394-1722-A1C6-DB6C2860F9FF}"/>
              </a:ext>
            </a:extLst>
          </p:cNvPr>
          <p:cNvSpPr>
            <a:spLocks noGrp="1"/>
          </p:cNvSpPr>
          <p:nvPr>
            <p:ph type="title"/>
          </p:nvPr>
        </p:nvSpPr>
        <p:spPr>
          <a:xfrm>
            <a:off x="485192" y="200503"/>
            <a:ext cx="7327066" cy="1325563"/>
          </a:xfrm>
        </p:spPr>
        <p:txBody>
          <a:bodyPr/>
          <a:lstStyle/>
          <a:p>
            <a:r>
              <a:rPr lang="nl-NL" dirty="0">
                <a:solidFill>
                  <a:srgbClr val="9E0330"/>
                </a:solidFill>
              </a:rPr>
              <a:t>Aanleiding</a:t>
            </a:r>
          </a:p>
        </p:txBody>
      </p:sp>
      <p:pic>
        <p:nvPicPr>
          <p:cNvPr id="6" name="Picture 4" descr="Gelderland PG-logo-zw-750x268px - LINK">
            <a:extLst>
              <a:ext uri="{FF2B5EF4-FFF2-40B4-BE49-F238E27FC236}">
                <a16:creationId xmlns:a16="http://schemas.microsoft.com/office/drawing/2014/main" id="{64CF30ED-910B-0E72-1BDD-9AAC5C57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590" y="6311899"/>
            <a:ext cx="1188420" cy="4246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1703C4-A110-2E7C-7FB8-80A9A5213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328" y="6311900"/>
            <a:ext cx="2027627" cy="4946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fbeelding met klok, tekening&#10;&#10;Automatisch gegenereerde beschrijving">
            <a:extLst>
              <a:ext uri="{FF2B5EF4-FFF2-40B4-BE49-F238E27FC236}">
                <a16:creationId xmlns:a16="http://schemas.microsoft.com/office/drawing/2014/main" id="{90B69E22-0934-7F57-61E1-DBE7947FA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51" y="6313211"/>
            <a:ext cx="1600866" cy="493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rovincie Overijssel komt met herstelpakket voor ondernemingen en  verengingen » Vechtdal Centraal">
            <a:extLst>
              <a:ext uri="{FF2B5EF4-FFF2-40B4-BE49-F238E27FC236}">
                <a16:creationId xmlns:a16="http://schemas.microsoft.com/office/drawing/2014/main" id="{CECFFB5F-2863-8FCF-494E-7C037A6E8CF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161" t="26317" r="10858" b="34868"/>
          <a:stretch/>
        </p:blipFill>
        <p:spPr bwMode="auto">
          <a:xfrm>
            <a:off x="8921943" y="6274469"/>
            <a:ext cx="1664018" cy="499523"/>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4EDFB71F-849C-5678-C40C-C0B86782332B}"/>
              </a:ext>
            </a:extLst>
          </p:cNvPr>
          <p:cNvSpPr txBox="1"/>
          <p:nvPr/>
        </p:nvSpPr>
        <p:spPr>
          <a:xfrm>
            <a:off x="5752564" y="392828"/>
            <a:ext cx="5866326" cy="4110164"/>
          </a:xfrm>
          <a:prstGeom prst="rect">
            <a:avLst/>
          </a:prstGeom>
          <a:noFill/>
        </p:spPr>
        <p:txBody>
          <a:bodyPr wrap="square" rtlCol="0">
            <a:spAutoFit/>
          </a:bodyPr>
          <a:lstStyle/>
          <a:p>
            <a:pPr>
              <a:lnSpc>
                <a:spcPct val="150000"/>
              </a:lnSpc>
              <a:buClr>
                <a:srgbClr val="9F0230"/>
              </a:buClr>
            </a:pPr>
            <a:endParaRPr lang="nl-NL" sz="1600" dirty="0">
              <a:latin typeface="Georgia" panose="02040502050405020303" pitchFamily="18" charset="0"/>
            </a:endParaRPr>
          </a:p>
          <a:p>
            <a:pPr marL="285750" indent="-285750">
              <a:lnSpc>
                <a:spcPct val="150000"/>
              </a:lnSpc>
              <a:buClr>
                <a:srgbClr val="9F0230"/>
              </a:buClr>
              <a:buFont typeface="Arial" panose="020B0604020202020204" pitchFamily="34" charset="0"/>
              <a:buChar char="•"/>
            </a:pPr>
            <a:r>
              <a:rPr lang="nl-NL" sz="1600" dirty="0">
                <a:latin typeface="Georgia" panose="02040502050405020303" pitchFamily="18" charset="0"/>
              </a:rPr>
              <a:t>80% van (</a:t>
            </a:r>
            <a:r>
              <a:rPr lang="nl-NL" sz="1600" dirty="0" err="1">
                <a:latin typeface="Georgia" panose="02040502050405020303" pitchFamily="18" charset="0"/>
              </a:rPr>
              <a:t>NL’se</a:t>
            </a:r>
            <a:r>
              <a:rPr lang="nl-NL" sz="1600" dirty="0">
                <a:latin typeface="Georgia" panose="02040502050405020303" pitchFamily="18" charset="0"/>
              </a:rPr>
              <a:t>) vrachtwagens laadt op eigen terrein: bedrijventerreinen</a:t>
            </a:r>
          </a:p>
          <a:p>
            <a:pPr marL="285750" indent="-285750">
              <a:lnSpc>
                <a:spcPct val="150000"/>
              </a:lnSpc>
              <a:buClr>
                <a:srgbClr val="9F0230"/>
              </a:buClr>
              <a:buFont typeface="Arial" panose="020B0604020202020204" pitchFamily="34" charset="0"/>
              <a:buChar char="•"/>
            </a:pPr>
            <a:endParaRPr lang="nl-NL" sz="1600" dirty="0">
              <a:latin typeface="Georgia" panose="02040502050405020303" pitchFamily="18" charset="0"/>
            </a:endParaRPr>
          </a:p>
          <a:p>
            <a:pPr marL="285750" indent="-285750">
              <a:lnSpc>
                <a:spcPct val="150000"/>
              </a:lnSpc>
              <a:buClr>
                <a:srgbClr val="9F0230"/>
              </a:buClr>
              <a:buFont typeface="Arial" panose="020B0604020202020204" pitchFamily="34" charset="0"/>
              <a:buChar char="•"/>
            </a:pPr>
            <a:r>
              <a:rPr lang="nl-NL" sz="1600" dirty="0">
                <a:latin typeface="Georgia" panose="02040502050405020303" pitchFamily="18" charset="0"/>
              </a:rPr>
              <a:t>Collectief laden: samen laadinfra organiseren</a:t>
            </a:r>
          </a:p>
          <a:p>
            <a:pPr>
              <a:lnSpc>
                <a:spcPct val="150000"/>
              </a:lnSpc>
              <a:buClr>
                <a:srgbClr val="9F0230"/>
              </a:buClr>
            </a:pPr>
            <a:endParaRPr lang="nl-NL" sz="1600" dirty="0">
              <a:latin typeface="Georgia" panose="02040502050405020303" pitchFamily="18" charset="0"/>
            </a:endParaRPr>
          </a:p>
          <a:p>
            <a:pPr marL="285750" indent="-285750">
              <a:lnSpc>
                <a:spcPct val="150000"/>
              </a:lnSpc>
              <a:buClr>
                <a:srgbClr val="9F0230"/>
              </a:buClr>
              <a:buFont typeface="Arial" panose="020B0604020202020204" pitchFamily="34" charset="0"/>
              <a:buChar char="•"/>
            </a:pPr>
            <a:r>
              <a:rPr lang="nl-NL" sz="1600" dirty="0">
                <a:latin typeface="Georgia" panose="02040502050405020303" pitchFamily="18" charset="0"/>
              </a:rPr>
              <a:t>LOLA netwerk Onderweg laden: essentieel voor internationaal transport</a:t>
            </a:r>
          </a:p>
          <a:p>
            <a:pPr marL="285750" indent="-285750">
              <a:lnSpc>
                <a:spcPct val="150000"/>
              </a:lnSpc>
              <a:buClr>
                <a:srgbClr val="9F0230"/>
              </a:buClr>
              <a:buFont typeface="Arial" panose="020B0604020202020204" pitchFamily="34" charset="0"/>
              <a:buChar char="•"/>
            </a:pPr>
            <a:endParaRPr lang="nl-NL" sz="1600" dirty="0">
              <a:latin typeface="Georgia" panose="02040502050405020303" pitchFamily="18" charset="0"/>
            </a:endParaRPr>
          </a:p>
          <a:p>
            <a:pPr marL="285750" indent="-285750">
              <a:lnSpc>
                <a:spcPct val="150000"/>
              </a:lnSpc>
              <a:buClr>
                <a:srgbClr val="9F0230"/>
              </a:buClr>
              <a:buFont typeface="Arial" panose="020B0604020202020204" pitchFamily="34" charset="0"/>
              <a:buChar char="•"/>
            </a:pPr>
            <a:r>
              <a:rPr lang="nl-NL" sz="1600" dirty="0">
                <a:latin typeface="Georgia" panose="02040502050405020303" pitchFamily="18" charset="0"/>
              </a:rPr>
              <a:t>Uitrol laadpalen binnenstedelijk</a:t>
            </a:r>
          </a:p>
          <a:p>
            <a:pPr marL="285750" indent="-285750">
              <a:lnSpc>
                <a:spcPct val="150000"/>
              </a:lnSpc>
              <a:buClr>
                <a:srgbClr val="9F0230"/>
              </a:buClr>
              <a:buFont typeface="Arial" panose="020B0604020202020204" pitchFamily="34" charset="0"/>
              <a:buChar char="•"/>
            </a:pPr>
            <a:endParaRPr lang="nl-NL" sz="1600" dirty="0">
              <a:latin typeface="Georgia" panose="02040502050405020303" pitchFamily="18" charset="0"/>
            </a:endParaRPr>
          </a:p>
        </p:txBody>
      </p:sp>
      <p:sp>
        <p:nvSpPr>
          <p:cNvPr id="15" name="Rechthoek 14">
            <a:extLst>
              <a:ext uri="{FF2B5EF4-FFF2-40B4-BE49-F238E27FC236}">
                <a16:creationId xmlns:a16="http://schemas.microsoft.com/office/drawing/2014/main" id="{8CC40370-274F-B712-F638-4CCC3CA21EBD}"/>
              </a:ext>
            </a:extLst>
          </p:cNvPr>
          <p:cNvSpPr/>
          <p:nvPr/>
        </p:nvSpPr>
        <p:spPr>
          <a:xfrm>
            <a:off x="573110" y="1146219"/>
            <a:ext cx="515155" cy="83714"/>
          </a:xfrm>
          <a:prstGeom prst="rect">
            <a:avLst/>
          </a:prstGeom>
          <a:solidFill>
            <a:srgbClr val="9E0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8" name="Groep 17">
            <a:extLst>
              <a:ext uri="{FF2B5EF4-FFF2-40B4-BE49-F238E27FC236}">
                <a16:creationId xmlns:a16="http://schemas.microsoft.com/office/drawing/2014/main" id="{347CA79B-CF99-BC8C-EF74-8C2BFC3C669F}"/>
              </a:ext>
            </a:extLst>
          </p:cNvPr>
          <p:cNvGrpSpPr/>
          <p:nvPr/>
        </p:nvGrpSpPr>
        <p:grpSpPr>
          <a:xfrm>
            <a:off x="1088265" y="1188076"/>
            <a:ext cx="3813289" cy="3820193"/>
            <a:chOff x="1088265" y="1188076"/>
            <a:chExt cx="3813289" cy="3820193"/>
          </a:xfrm>
        </p:grpSpPr>
        <p:pic>
          <p:nvPicPr>
            <p:cNvPr id="19" name="Graphic 18" descr="Denkwolkje met effen opvulling">
              <a:extLst>
                <a:ext uri="{FF2B5EF4-FFF2-40B4-BE49-F238E27FC236}">
                  <a16:creationId xmlns:a16="http://schemas.microsoft.com/office/drawing/2014/main" id="{57D03B3F-E9BB-37FE-309B-5C5844051B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3323" y="1188076"/>
              <a:ext cx="2648231" cy="2648231"/>
            </a:xfrm>
            <a:prstGeom prst="rect">
              <a:avLst/>
            </a:prstGeom>
          </p:spPr>
        </p:pic>
        <p:sp>
          <p:nvSpPr>
            <p:cNvPr id="20" name="Tekstvak 19">
              <a:extLst>
                <a:ext uri="{FF2B5EF4-FFF2-40B4-BE49-F238E27FC236}">
                  <a16:creationId xmlns:a16="http://schemas.microsoft.com/office/drawing/2014/main" id="{B9363B69-BF6A-96CA-0A4F-44D73E147127}"/>
                </a:ext>
              </a:extLst>
            </p:cNvPr>
            <p:cNvSpPr txBox="1"/>
            <p:nvPr/>
          </p:nvSpPr>
          <p:spPr>
            <a:xfrm>
              <a:off x="2706560" y="1951672"/>
              <a:ext cx="2027626" cy="1200329"/>
            </a:xfrm>
            <a:prstGeom prst="rect">
              <a:avLst/>
            </a:prstGeom>
            <a:noFill/>
          </p:spPr>
          <p:txBody>
            <a:bodyPr wrap="square" rtlCol="0">
              <a:spAutoFit/>
            </a:bodyPr>
            <a:lstStyle/>
            <a:p>
              <a:r>
                <a:rPr lang="nl-NL">
                  <a:solidFill>
                    <a:schemeClr val="bg1"/>
                  </a:solidFill>
                  <a:latin typeface="Georgia" panose="02040502050405020303" pitchFamily="18" charset="0"/>
                </a:rPr>
                <a:t>Waar kan ik eigenlijk laden?</a:t>
              </a:r>
            </a:p>
            <a:p>
              <a:endParaRPr lang="nl-NL">
                <a:solidFill>
                  <a:schemeClr val="bg1"/>
                </a:solidFill>
              </a:endParaRPr>
            </a:p>
            <a:p>
              <a:pPr marL="285750" indent="-285750">
                <a:buFont typeface="Arial" panose="020B0604020202020204" pitchFamily="34" charset="0"/>
                <a:buChar char="•"/>
              </a:pPr>
              <a:endParaRPr lang="nl-NL">
                <a:solidFill>
                  <a:schemeClr val="bg1"/>
                </a:solidFill>
              </a:endParaRPr>
            </a:p>
          </p:txBody>
        </p:sp>
        <p:pic>
          <p:nvPicPr>
            <p:cNvPr id="21" name="Afbeelding 20" descr="Afbeelding met kleding, tekenfilm, illustratie, kunst&#10;&#10;Automatisch gegenereerde beschrijving">
              <a:extLst>
                <a:ext uri="{FF2B5EF4-FFF2-40B4-BE49-F238E27FC236}">
                  <a16:creationId xmlns:a16="http://schemas.microsoft.com/office/drawing/2014/main" id="{0B1B6541-65B9-1D88-CD63-A389436898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8265" y="2940878"/>
              <a:ext cx="2067391" cy="2067391"/>
            </a:xfrm>
            <a:prstGeom prst="rect">
              <a:avLst/>
            </a:prstGeom>
          </p:spPr>
        </p:pic>
      </p:grpSp>
    </p:spTree>
    <p:extLst>
      <p:ext uri="{BB962C8B-B14F-4D97-AF65-F5344CB8AC3E}">
        <p14:creationId xmlns:p14="http://schemas.microsoft.com/office/powerpoint/2010/main" val="678020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D8001-7394-1722-A1C6-DB6C2860F9FF}"/>
              </a:ext>
            </a:extLst>
          </p:cNvPr>
          <p:cNvSpPr>
            <a:spLocks noGrp="1"/>
          </p:cNvSpPr>
          <p:nvPr>
            <p:ph type="title"/>
          </p:nvPr>
        </p:nvSpPr>
        <p:spPr>
          <a:xfrm>
            <a:off x="485192" y="200503"/>
            <a:ext cx="7327066" cy="1325563"/>
          </a:xfrm>
        </p:spPr>
        <p:txBody>
          <a:bodyPr/>
          <a:lstStyle/>
          <a:p>
            <a:r>
              <a:rPr lang="nl-NL" dirty="0">
                <a:solidFill>
                  <a:srgbClr val="8F0024"/>
                </a:solidFill>
              </a:rPr>
              <a:t>Aanleiding</a:t>
            </a:r>
          </a:p>
        </p:txBody>
      </p:sp>
      <p:pic>
        <p:nvPicPr>
          <p:cNvPr id="6" name="Picture 4" descr="Gelderland PG-logo-zw-750x268px - LINK">
            <a:extLst>
              <a:ext uri="{FF2B5EF4-FFF2-40B4-BE49-F238E27FC236}">
                <a16:creationId xmlns:a16="http://schemas.microsoft.com/office/drawing/2014/main" id="{64CF30ED-910B-0E72-1BDD-9AAC5C57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590" y="6311899"/>
            <a:ext cx="1188420" cy="4246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1703C4-A110-2E7C-7FB8-80A9A5213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328" y="6311900"/>
            <a:ext cx="2027627" cy="4946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fbeelding met klok, tekening&#10;&#10;Automatisch gegenereerde beschrijving">
            <a:extLst>
              <a:ext uri="{FF2B5EF4-FFF2-40B4-BE49-F238E27FC236}">
                <a16:creationId xmlns:a16="http://schemas.microsoft.com/office/drawing/2014/main" id="{90B69E22-0934-7F57-61E1-DBE7947FA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51" y="6313211"/>
            <a:ext cx="1600866" cy="493381"/>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2ED1776E-5B0F-C0A4-5657-F2468BAEC923}"/>
              </a:ext>
            </a:extLst>
          </p:cNvPr>
          <p:cNvSpPr/>
          <p:nvPr/>
        </p:nvSpPr>
        <p:spPr>
          <a:xfrm>
            <a:off x="573110" y="1146219"/>
            <a:ext cx="515155" cy="83714"/>
          </a:xfrm>
          <a:prstGeom prst="rect">
            <a:avLst/>
          </a:prstGeom>
          <a:solidFill>
            <a:srgbClr val="9E0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Groep 14">
            <a:extLst>
              <a:ext uri="{FF2B5EF4-FFF2-40B4-BE49-F238E27FC236}">
                <a16:creationId xmlns:a16="http://schemas.microsoft.com/office/drawing/2014/main" id="{2AC00BE5-172D-EF4E-4B70-83CBEAE785EE}"/>
              </a:ext>
            </a:extLst>
          </p:cNvPr>
          <p:cNvGrpSpPr/>
          <p:nvPr/>
        </p:nvGrpSpPr>
        <p:grpSpPr>
          <a:xfrm>
            <a:off x="803095" y="1824606"/>
            <a:ext cx="10620625" cy="4015820"/>
            <a:chOff x="803095" y="1438712"/>
            <a:chExt cx="10620625" cy="4015820"/>
          </a:xfrm>
        </p:grpSpPr>
        <p:sp>
          <p:nvSpPr>
            <p:cNvPr id="12" name="Rechthoek 11">
              <a:extLst>
                <a:ext uri="{FF2B5EF4-FFF2-40B4-BE49-F238E27FC236}">
                  <a16:creationId xmlns:a16="http://schemas.microsoft.com/office/drawing/2014/main" id="{F86FF776-7005-C09C-E9F3-8F381BD85473}"/>
                </a:ext>
              </a:extLst>
            </p:cNvPr>
            <p:cNvSpPr/>
            <p:nvPr/>
          </p:nvSpPr>
          <p:spPr>
            <a:xfrm>
              <a:off x="928929" y="1547769"/>
              <a:ext cx="10494791" cy="3906763"/>
            </a:xfrm>
            <a:prstGeom prst="rect">
              <a:avLst/>
            </a:prstGeom>
            <a:pattFill prst="ltUpDiag">
              <a:fgClr>
                <a:srgbClr val="9E043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554A9578-00DD-5025-9374-49519190B454}"/>
                </a:ext>
              </a:extLst>
            </p:cNvPr>
            <p:cNvSpPr/>
            <p:nvPr/>
          </p:nvSpPr>
          <p:spPr>
            <a:xfrm>
              <a:off x="803095" y="1438712"/>
              <a:ext cx="10494791" cy="3906763"/>
            </a:xfrm>
            <a:prstGeom prst="rect">
              <a:avLst/>
            </a:prstGeom>
            <a:solidFill>
              <a:schemeClr val="bg1"/>
            </a:solidFill>
            <a:ln w="9525">
              <a:solidFill>
                <a:srgbClr val="9E04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6" name="Tekstvak 15">
            <a:extLst>
              <a:ext uri="{FF2B5EF4-FFF2-40B4-BE49-F238E27FC236}">
                <a16:creationId xmlns:a16="http://schemas.microsoft.com/office/drawing/2014/main" id="{44F2A7F6-8DA5-70EE-933A-42826EDEF137}"/>
              </a:ext>
            </a:extLst>
          </p:cNvPr>
          <p:cNvSpPr txBox="1"/>
          <p:nvPr/>
        </p:nvSpPr>
        <p:spPr>
          <a:xfrm>
            <a:off x="496248" y="1265584"/>
            <a:ext cx="11210560" cy="400110"/>
          </a:xfrm>
          <a:prstGeom prst="rect">
            <a:avLst/>
          </a:prstGeom>
          <a:noFill/>
        </p:spPr>
        <p:txBody>
          <a:bodyPr wrap="square" rtlCol="0">
            <a:spAutoFit/>
          </a:bodyPr>
          <a:lstStyle/>
          <a:p>
            <a:pPr marL="214313" indent="-214313">
              <a:buFont typeface="Arial" panose="020B0604020202020204" pitchFamily="34" charset="0"/>
              <a:buChar char="•"/>
            </a:pPr>
            <a:r>
              <a:rPr lang="nl-NL" sz="2000" dirty="0" err="1">
                <a:solidFill>
                  <a:prstClr val="black"/>
                </a:solidFill>
                <a:latin typeface="Georgia" panose="02040502050405020303" pitchFamily="18" charset="0"/>
              </a:rPr>
              <a:t>Elaad</a:t>
            </a:r>
            <a:r>
              <a:rPr lang="nl-NL" sz="2000" dirty="0">
                <a:solidFill>
                  <a:prstClr val="black"/>
                </a:solidFill>
                <a:latin typeface="Georgia" panose="02040502050405020303" pitchFamily="18" charset="0"/>
              </a:rPr>
              <a:t> Outlooks + Enquête -&gt; Plankaarten -&gt; </a:t>
            </a:r>
            <a:r>
              <a:rPr lang="nl-NL" sz="2000" dirty="0" err="1">
                <a:solidFill>
                  <a:prstClr val="black"/>
                </a:solidFill>
                <a:latin typeface="Georgia" panose="02040502050405020303" pitchFamily="18" charset="0"/>
              </a:rPr>
              <a:t>Factsheet</a:t>
            </a:r>
            <a:endParaRPr lang="nl-NL" sz="2000" dirty="0">
              <a:solidFill>
                <a:prstClr val="black"/>
              </a:solidFill>
              <a:latin typeface="Georgia" panose="02040502050405020303" pitchFamily="18" charset="0"/>
            </a:endParaRPr>
          </a:p>
        </p:txBody>
      </p:sp>
      <p:pic>
        <p:nvPicPr>
          <p:cNvPr id="5" name="Afbeelding 4">
            <a:extLst>
              <a:ext uri="{FF2B5EF4-FFF2-40B4-BE49-F238E27FC236}">
                <a16:creationId xmlns:a16="http://schemas.microsoft.com/office/drawing/2014/main" id="{204F4455-3107-CE05-C464-E4C3832C1526}"/>
              </a:ext>
            </a:extLst>
          </p:cNvPr>
          <p:cNvPicPr>
            <a:picLocks noChangeAspect="1"/>
          </p:cNvPicPr>
          <p:nvPr/>
        </p:nvPicPr>
        <p:blipFill>
          <a:blip r:embed="rId6"/>
          <a:stretch>
            <a:fillRect/>
          </a:stretch>
        </p:blipFill>
        <p:spPr>
          <a:xfrm>
            <a:off x="5940183" y="1657013"/>
            <a:ext cx="6177683" cy="4365464"/>
          </a:xfrm>
          <a:prstGeom prst="rect">
            <a:avLst/>
          </a:prstGeom>
        </p:spPr>
      </p:pic>
      <p:pic>
        <p:nvPicPr>
          <p:cNvPr id="10" name="Afbeelding 9">
            <a:extLst>
              <a:ext uri="{FF2B5EF4-FFF2-40B4-BE49-F238E27FC236}">
                <a16:creationId xmlns:a16="http://schemas.microsoft.com/office/drawing/2014/main" id="{0052B135-D13E-45C0-9D7D-D37F2015F91F}"/>
              </a:ext>
            </a:extLst>
          </p:cNvPr>
          <p:cNvPicPr>
            <a:picLocks noChangeAspect="1"/>
          </p:cNvPicPr>
          <p:nvPr/>
        </p:nvPicPr>
        <p:blipFill>
          <a:blip r:embed="rId7"/>
          <a:stretch>
            <a:fillRect/>
          </a:stretch>
        </p:blipFill>
        <p:spPr>
          <a:xfrm>
            <a:off x="-16885" y="1680162"/>
            <a:ext cx="6177682" cy="4365464"/>
          </a:xfrm>
          <a:prstGeom prst="rect">
            <a:avLst/>
          </a:prstGeom>
        </p:spPr>
      </p:pic>
      <p:pic>
        <p:nvPicPr>
          <p:cNvPr id="11" name="Picture 2" descr="Provincie Overijssel komt met herstelpakket voor ondernemingen en  verengingen » Vechtdal Centraal">
            <a:extLst>
              <a:ext uri="{FF2B5EF4-FFF2-40B4-BE49-F238E27FC236}">
                <a16:creationId xmlns:a16="http://schemas.microsoft.com/office/drawing/2014/main" id="{A844B55D-64D8-3E7A-74A8-047A37D3A2E9}"/>
              </a:ext>
            </a:extLst>
          </p:cNvPr>
          <p:cNvPicPr>
            <a:picLocks noChangeAspect="1" noChangeArrowheads="1"/>
          </p:cNvPicPr>
          <p:nvPr/>
        </p:nvPicPr>
        <p:blipFill rotWithShape="1">
          <a:blip r:embed="rId8"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0161" t="26317" r="10858" b="34868"/>
          <a:stretch/>
        </p:blipFill>
        <p:spPr bwMode="auto">
          <a:xfrm>
            <a:off x="8921943" y="6274469"/>
            <a:ext cx="1664018" cy="49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022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EDE39-4D60-9ACA-8B52-6FEA1BA3451D}"/>
              </a:ext>
            </a:extLst>
          </p:cNvPr>
          <p:cNvSpPr>
            <a:spLocks noGrp="1"/>
          </p:cNvSpPr>
          <p:nvPr>
            <p:ph type="title"/>
          </p:nvPr>
        </p:nvSpPr>
        <p:spPr>
          <a:xfrm>
            <a:off x="469900" y="365125"/>
            <a:ext cx="10883900" cy="638175"/>
          </a:xfrm>
        </p:spPr>
        <p:txBody>
          <a:bodyPr>
            <a:noAutofit/>
          </a:bodyPr>
          <a:lstStyle/>
          <a:p>
            <a:r>
              <a:rPr lang="nl-NL" dirty="0">
                <a:solidFill>
                  <a:srgbClr val="9E0330"/>
                </a:solidFill>
              </a:rPr>
              <a:t>Aanpak Logistieke laadinfra</a:t>
            </a:r>
          </a:p>
        </p:txBody>
      </p:sp>
      <p:pic>
        <p:nvPicPr>
          <p:cNvPr id="6" name="Picture 4" descr="Gelderland PG-logo-zw-750x268px - LINK">
            <a:extLst>
              <a:ext uri="{FF2B5EF4-FFF2-40B4-BE49-F238E27FC236}">
                <a16:creationId xmlns:a16="http://schemas.microsoft.com/office/drawing/2014/main" id="{2EDF2619-F4DD-9984-CF23-1BEBED6B516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59590" y="6311899"/>
            <a:ext cx="1188420" cy="4246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45808D4-CD43-2622-CA5B-A7A1E8997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328" y="6311900"/>
            <a:ext cx="2027627" cy="4946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fbeelding met klok, tekening&#10;&#10;Automatisch gegenereerde beschrijving">
            <a:extLst>
              <a:ext uri="{FF2B5EF4-FFF2-40B4-BE49-F238E27FC236}">
                <a16:creationId xmlns:a16="http://schemas.microsoft.com/office/drawing/2014/main" id="{65F8C91C-880C-ABFA-AF22-AFC0DBB8671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36951" y="6313211"/>
            <a:ext cx="1600866" cy="493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rovincie Overijssel komt met herstelpakket voor ondernemingen en  verengingen » Vechtdal Centraal">
            <a:extLst>
              <a:ext uri="{FF2B5EF4-FFF2-40B4-BE49-F238E27FC236}">
                <a16:creationId xmlns:a16="http://schemas.microsoft.com/office/drawing/2014/main" id="{841C9795-4053-DE87-B1BD-99A6D7D9B280}"/>
              </a:ext>
            </a:extLst>
          </p:cNvPr>
          <p:cNvPicPr>
            <a:picLocks noChangeAspect="1" noChangeArrowheads="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0161" t="26317" r="10858" b="34868"/>
          <a:stretch/>
        </p:blipFill>
        <p:spPr bwMode="auto">
          <a:xfrm>
            <a:off x="8921943" y="6274469"/>
            <a:ext cx="1664018" cy="499523"/>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ep 28">
            <a:extLst>
              <a:ext uri="{FF2B5EF4-FFF2-40B4-BE49-F238E27FC236}">
                <a16:creationId xmlns:a16="http://schemas.microsoft.com/office/drawing/2014/main" id="{7F23B3A5-C7DE-F5A8-3BF9-7B14E89BDD33}"/>
              </a:ext>
            </a:extLst>
          </p:cNvPr>
          <p:cNvGrpSpPr/>
          <p:nvPr/>
        </p:nvGrpSpPr>
        <p:grpSpPr>
          <a:xfrm>
            <a:off x="6795200" y="2737551"/>
            <a:ext cx="1197736" cy="1139253"/>
            <a:chOff x="6795200" y="2737551"/>
            <a:chExt cx="1197736" cy="1139253"/>
          </a:xfrm>
        </p:grpSpPr>
        <p:sp>
          <p:nvSpPr>
            <p:cNvPr id="23" name="Ovaal 22">
              <a:extLst>
                <a:ext uri="{FF2B5EF4-FFF2-40B4-BE49-F238E27FC236}">
                  <a16:creationId xmlns:a16="http://schemas.microsoft.com/office/drawing/2014/main" id="{CC8FBB82-7790-B01C-CBCE-AF1C086B7D76}"/>
                </a:ext>
              </a:extLst>
            </p:cNvPr>
            <p:cNvSpPr/>
            <p:nvPr/>
          </p:nvSpPr>
          <p:spPr>
            <a:xfrm>
              <a:off x="6795200" y="2737551"/>
              <a:ext cx="1197736" cy="1139253"/>
            </a:xfrm>
            <a:prstGeom prst="ellipse">
              <a:avLst/>
            </a:prstGeom>
            <a:solidFill>
              <a:srgbClr val="8F00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Graphic 15" descr="Hulpmiddelen met effen opvulling">
              <a:extLst>
                <a:ext uri="{FF2B5EF4-FFF2-40B4-BE49-F238E27FC236}">
                  <a16:creationId xmlns:a16="http://schemas.microsoft.com/office/drawing/2014/main" id="{713C1A41-D713-B2B3-D3E2-C906E0CEDF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4087" y="2939600"/>
              <a:ext cx="720194" cy="720194"/>
            </a:xfrm>
            <a:prstGeom prst="rect">
              <a:avLst/>
            </a:prstGeom>
          </p:spPr>
        </p:pic>
      </p:grpSp>
      <p:sp>
        <p:nvSpPr>
          <p:cNvPr id="4" name="Rechthoek 3">
            <a:extLst>
              <a:ext uri="{FF2B5EF4-FFF2-40B4-BE49-F238E27FC236}">
                <a16:creationId xmlns:a16="http://schemas.microsoft.com/office/drawing/2014/main" id="{62592BDB-6767-7BF0-849B-02753BDA9463}"/>
              </a:ext>
            </a:extLst>
          </p:cNvPr>
          <p:cNvSpPr/>
          <p:nvPr/>
        </p:nvSpPr>
        <p:spPr>
          <a:xfrm>
            <a:off x="580622" y="961443"/>
            <a:ext cx="515155" cy="83714"/>
          </a:xfrm>
          <a:prstGeom prst="rect">
            <a:avLst/>
          </a:prstGeom>
          <a:solidFill>
            <a:srgbClr val="9E0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descr="Afbeelding met buitenshuis&#10;&#10;Beschrijving automatisch gegenereerd met gemiddelde betrouwbaarheid">
            <a:extLst>
              <a:ext uri="{FF2B5EF4-FFF2-40B4-BE49-F238E27FC236}">
                <a16:creationId xmlns:a16="http://schemas.microsoft.com/office/drawing/2014/main" id="{7A2B9611-9F10-E6F5-C717-DD537B710006}"/>
              </a:ext>
            </a:extLst>
          </p:cNvPr>
          <p:cNvPicPr>
            <a:picLocks noChangeAspect="1"/>
          </p:cNvPicPr>
          <p:nvPr/>
        </p:nvPicPr>
        <p:blipFill rotWithShape="1">
          <a:blip r:embed="rId9">
            <a:extLst>
              <a:ext uri="{28A0092B-C50C-407E-A947-70E740481C1C}">
                <a14:useLocalDpi xmlns:a14="http://schemas.microsoft.com/office/drawing/2010/main" val="0"/>
              </a:ext>
            </a:extLst>
          </a:blip>
          <a:srcRect l="57130"/>
          <a:stretch/>
        </p:blipFill>
        <p:spPr>
          <a:xfrm>
            <a:off x="8854225" y="0"/>
            <a:ext cx="3800391" cy="6858000"/>
          </a:xfrm>
          <a:prstGeom prst="rect">
            <a:avLst/>
          </a:prstGeom>
        </p:spPr>
      </p:pic>
      <p:grpSp>
        <p:nvGrpSpPr>
          <p:cNvPr id="25" name="Groep 24">
            <a:extLst>
              <a:ext uri="{FF2B5EF4-FFF2-40B4-BE49-F238E27FC236}">
                <a16:creationId xmlns:a16="http://schemas.microsoft.com/office/drawing/2014/main" id="{CBEBDEA2-DBA9-ED5B-0AD2-84E61F0F1E14}"/>
              </a:ext>
            </a:extLst>
          </p:cNvPr>
          <p:cNvGrpSpPr/>
          <p:nvPr/>
        </p:nvGrpSpPr>
        <p:grpSpPr>
          <a:xfrm>
            <a:off x="1461124" y="2734331"/>
            <a:ext cx="1197736" cy="1139253"/>
            <a:chOff x="1461124" y="2734331"/>
            <a:chExt cx="1197736" cy="1139253"/>
          </a:xfrm>
        </p:grpSpPr>
        <p:sp>
          <p:nvSpPr>
            <p:cNvPr id="20" name="Ovaal 19">
              <a:extLst>
                <a:ext uri="{FF2B5EF4-FFF2-40B4-BE49-F238E27FC236}">
                  <a16:creationId xmlns:a16="http://schemas.microsoft.com/office/drawing/2014/main" id="{BC468039-5C36-7357-7664-36D57CE11440}"/>
                </a:ext>
              </a:extLst>
            </p:cNvPr>
            <p:cNvSpPr/>
            <p:nvPr/>
          </p:nvSpPr>
          <p:spPr>
            <a:xfrm>
              <a:off x="1461124" y="2734331"/>
              <a:ext cx="1197736" cy="1139253"/>
            </a:xfrm>
            <a:prstGeom prst="ellipse">
              <a:avLst/>
            </a:prstGeom>
            <a:solidFill>
              <a:srgbClr val="8F00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Graphic 16" descr="Regisseursstoel met effen opvulling">
              <a:extLst>
                <a:ext uri="{FF2B5EF4-FFF2-40B4-BE49-F238E27FC236}">
                  <a16:creationId xmlns:a16="http://schemas.microsoft.com/office/drawing/2014/main" id="{9CF29F91-EC9D-18B3-7C4B-58BC0F9224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02792" y="2875209"/>
              <a:ext cx="914400" cy="914400"/>
            </a:xfrm>
            <a:prstGeom prst="rect">
              <a:avLst/>
            </a:prstGeom>
          </p:spPr>
        </p:pic>
      </p:grpSp>
      <p:grpSp>
        <p:nvGrpSpPr>
          <p:cNvPr id="27" name="Groep 26">
            <a:extLst>
              <a:ext uri="{FF2B5EF4-FFF2-40B4-BE49-F238E27FC236}">
                <a16:creationId xmlns:a16="http://schemas.microsoft.com/office/drawing/2014/main" id="{CCCE73CD-AE3B-D9E8-6D56-C268495B93A8}"/>
              </a:ext>
            </a:extLst>
          </p:cNvPr>
          <p:cNvGrpSpPr/>
          <p:nvPr/>
        </p:nvGrpSpPr>
        <p:grpSpPr>
          <a:xfrm>
            <a:off x="4128162" y="2724484"/>
            <a:ext cx="1197736" cy="1139253"/>
            <a:chOff x="4128162" y="2724484"/>
            <a:chExt cx="1197736" cy="1139253"/>
          </a:xfrm>
        </p:grpSpPr>
        <p:sp>
          <p:nvSpPr>
            <p:cNvPr id="21" name="Ovaal 20">
              <a:extLst>
                <a:ext uri="{FF2B5EF4-FFF2-40B4-BE49-F238E27FC236}">
                  <a16:creationId xmlns:a16="http://schemas.microsoft.com/office/drawing/2014/main" id="{ED41859C-A9DD-6F31-B354-02B977696CB7}"/>
                </a:ext>
              </a:extLst>
            </p:cNvPr>
            <p:cNvSpPr/>
            <p:nvPr/>
          </p:nvSpPr>
          <p:spPr>
            <a:xfrm>
              <a:off x="4128162" y="2724484"/>
              <a:ext cx="1197736" cy="1139253"/>
            </a:xfrm>
            <a:prstGeom prst="ellipse">
              <a:avLst/>
            </a:prstGeom>
            <a:solidFill>
              <a:srgbClr val="9E0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Graphic 18" descr="Route tussen twee spelden, met een pad met effen opvulling">
              <a:extLst>
                <a:ext uri="{FF2B5EF4-FFF2-40B4-BE49-F238E27FC236}">
                  <a16:creationId xmlns:a16="http://schemas.microsoft.com/office/drawing/2014/main" id="{B75A704F-A59B-ADDD-1ECC-1E58B47F669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34994" y="2775998"/>
              <a:ext cx="914400" cy="914400"/>
            </a:xfrm>
            <a:prstGeom prst="rect">
              <a:avLst/>
            </a:prstGeom>
          </p:spPr>
        </p:pic>
      </p:grpSp>
      <p:sp>
        <p:nvSpPr>
          <p:cNvPr id="30" name="Tekstvak 29">
            <a:extLst>
              <a:ext uri="{FF2B5EF4-FFF2-40B4-BE49-F238E27FC236}">
                <a16:creationId xmlns:a16="http://schemas.microsoft.com/office/drawing/2014/main" id="{EE8968C9-C990-4575-E2AD-DC8A5D99912D}"/>
              </a:ext>
            </a:extLst>
          </p:cNvPr>
          <p:cNvSpPr txBox="1"/>
          <p:nvPr/>
        </p:nvSpPr>
        <p:spPr>
          <a:xfrm>
            <a:off x="4026783" y="4137208"/>
            <a:ext cx="1400493" cy="646331"/>
          </a:xfrm>
          <a:prstGeom prst="rect">
            <a:avLst/>
          </a:prstGeom>
          <a:noFill/>
        </p:spPr>
        <p:txBody>
          <a:bodyPr wrap="square" rtlCol="0">
            <a:spAutoFit/>
          </a:bodyPr>
          <a:lstStyle/>
          <a:p>
            <a:pPr algn="ctr"/>
            <a:r>
              <a:rPr lang="nl-NL" dirty="0">
                <a:latin typeface="Georgia" panose="02040502050405020303" pitchFamily="18" charset="0"/>
              </a:rPr>
              <a:t>Praktische aanpak</a:t>
            </a:r>
          </a:p>
        </p:txBody>
      </p:sp>
      <p:sp>
        <p:nvSpPr>
          <p:cNvPr id="31" name="Tekstvak 30">
            <a:extLst>
              <a:ext uri="{FF2B5EF4-FFF2-40B4-BE49-F238E27FC236}">
                <a16:creationId xmlns:a16="http://schemas.microsoft.com/office/drawing/2014/main" id="{48B178ED-9B32-1E78-7ACF-63813D6DD7B5}"/>
              </a:ext>
            </a:extLst>
          </p:cNvPr>
          <p:cNvSpPr txBox="1"/>
          <p:nvPr/>
        </p:nvSpPr>
        <p:spPr>
          <a:xfrm>
            <a:off x="1214916" y="4014462"/>
            <a:ext cx="1835109" cy="923330"/>
          </a:xfrm>
          <a:prstGeom prst="rect">
            <a:avLst/>
          </a:prstGeom>
          <a:noFill/>
        </p:spPr>
        <p:txBody>
          <a:bodyPr wrap="square" rtlCol="0">
            <a:spAutoFit/>
          </a:bodyPr>
          <a:lstStyle/>
          <a:p>
            <a:pPr algn="ctr"/>
            <a:r>
              <a:rPr lang="nl-NL" dirty="0">
                <a:latin typeface="Georgia" panose="02040502050405020303" pitchFamily="18" charset="0"/>
              </a:rPr>
              <a:t>Regisseur op bedrijven- terrein</a:t>
            </a:r>
          </a:p>
        </p:txBody>
      </p:sp>
      <p:sp>
        <p:nvSpPr>
          <p:cNvPr id="32" name="Tekstvak 31">
            <a:extLst>
              <a:ext uri="{FF2B5EF4-FFF2-40B4-BE49-F238E27FC236}">
                <a16:creationId xmlns:a16="http://schemas.microsoft.com/office/drawing/2014/main" id="{3F2A0A8F-F88F-F415-87EC-C697652E1F33}"/>
              </a:ext>
            </a:extLst>
          </p:cNvPr>
          <p:cNvSpPr txBox="1"/>
          <p:nvPr/>
        </p:nvSpPr>
        <p:spPr>
          <a:xfrm>
            <a:off x="6922446" y="4137208"/>
            <a:ext cx="1114650" cy="369332"/>
          </a:xfrm>
          <a:prstGeom prst="rect">
            <a:avLst/>
          </a:prstGeom>
          <a:noFill/>
        </p:spPr>
        <p:txBody>
          <a:bodyPr wrap="square" rtlCol="0">
            <a:spAutoFit/>
          </a:bodyPr>
          <a:lstStyle/>
          <a:p>
            <a:r>
              <a:rPr lang="nl-NL" dirty="0" err="1">
                <a:latin typeface="Georgia" panose="02040502050405020303" pitchFamily="18" charset="0"/>
              </a:rPr>
              <a:t>Toolbox</a:t>
            </a:r>
            <a:endParaRPr lang="nl-NL" sz="1200" dirty="0">
              <a:latin typeface="Georgia" panose="02040502050405020303" pitchFamily="18" charset="0"/>
            </a:endParaRPr>
          </a:p>
        </p:txBody>
      </p:sp>
    </p:spTree>
    <p:extLst>
      <p:ext uri="{BB962C8B-B14F-4D97-AF65-F5344CB8AC3E}">
        <p14:creationId xmlns:p14="http://schemas.microsoft.com/office/powerpoint/2010/main" val="317906914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280531EDDB2143A736794A58C26B40" ma:contentTypeVersion="15" ma:contentTypeDescription="Een nieuw document maken." ma:contentTypeScope="" ma:versionID="d0b0035dc25163317d14e39efab06b80">
  <xsd:schema xmlns:xsd="http://www.w3.org/2001/XMLSchema" xmlns:xs="http://www.w3.org/2001/XMLSchema" xmlns:p="http://schemas.microsoft.com/office/2006/metadata/properties" xmlns:ns2="abd0e80e-fbfc-4670-a057-2d95a8d51673" xmlns:ns3="d39690b7-bf2d-42f9-bcb6-86bf7a48834c" targetNamespace="http://schemas.microsoft.com/office/2006/metadata/properties" ma:root="true" ma:fieldsID="bfb0b02958e32e5e34957a900be94b2d" ns2:_="" ns3:_="">
    <xsd:import namespace="abd0e80e-fbfc-4670-a057-2d95a8d51673"/>
    <xsd:import namespace="d39690b7-bf2d-42f9-bcb6-86bf7a4883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SearchProperties" minOccurs="0"/>
                <xsd:element ref="ns2:MediaServiceOCR" minOccurs="0"/>
                <xsd:element ref="ns2:MediaLengthInSecond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0e80e-fbfc-4670-a057-2d95a8d516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7f55a0d7-0058-4245-9d84-4d576cf54ba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9690b7-bf2d-42f9-bcb6-86bf7a48834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e50fbb7-10a4-4d27-849a-330a140cb895}" ma:internalName="TaxCatchAll" ma:showField="CatchAllData" ma:web="d39690b7-bf2d-42f9-bcb6-86bf7a4883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bd0e80e-fbfc-4670-a057-2d95a8d51673">
      <Terms xmlns="http://schemas.microsoft.com/office/infopath/2007/PartnerControls"/>
    </lcf76f155ced4ddcb4097134ff3c332f>
    <TaxCatchAll xmlns="d39690b7-bf2d-42f9-bcb6-86bf7a48834c" xsi:nil="true"/>
  </documentManagement>
</p:properties>
</file>

<file path=customXml/itemProps1.xml><?xml version="1.0" encoding="utf-8"?>
<ds:datastoreItem xmlns:ds="http://schemas.openxmlformats.org/officeDocument/2006/customXml" ds:itemID="{B4090C43-FC78-4CDA-B8A7-48369311AF44}">
  <ds:schemaRefs>
    <ds:schemaRef ds:uri="http://schemas.microsoft.com/sharepoint/v3/contenttype/forms"/>
  </ds:schemaRefs>
</ds:datastoreItem>
</file>

<file path=customXml/itemProps2.xml><?xml version="1.0" encoding="utf-8"?>
<ds:datastoreItem xmlns:ds="http://schemas.openxmlformats.org/officeDocument/2006/customXml" ds:itemID="{E60D63EB-FBEE-4CC8-83C7-4285952012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d0e80e-fbfc-4670-a057-2d95a8d51673"/>
    <ds:schemaRef ds:uri="d39690b7-bf2d-42f9-bcb6-86bf7a4883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733EBF-3805-4CC7-8821-DD86980932E3}">
  <ds:schemaRefs>
    <ds:schemaRef ds:uri="http://schemas.microsoft.com/office/2006/metadata/properties"/>
    <ds:schemaRef ds:uri="http://schemas.microsoft.com/office/2006/documentManagement/types"/>
    <ds:schemaRef ds:uri="http://purl.org/dc/elements/1.1/"/>
    <ds:schemaRef ds:uri="http://purl.org/dc/dcmitype/"/>
    <ds:schemaRef ds:uri="http://purl.org/dc/terms/"/>
    <ds:schemaRef ds:uri="http://www.w3.org/XML/1998/namespace"/>
    <ds:schemaRef ds:uri="http://schemas.openxmlformats.org/package/2006/metadata/core-properties"/>
    <ds:schemaRef ds:uri="http://schemas.microsoft.com/office/infopath/2007/PartnerControls"/>
    <ds:schemaRef ds:uri="63043446-e2b5-4c55-9cab-14eaa2b3dfa2"/>
    <ds:schemaRef ds:uri="abd0e80e-fbfc-4670-a057-2d95a8d51673"/>
    <ds:schemaRef ds:uri="d39690b7-bf2d-42f9-bcb6-86bf7a48834c"/>
  </ds:schemaRefs>
</ds:datastoreItem>
</file>

<file path=docProps/app.xml><?xml version="1.0" encoding="utf-8"?>
<Properties xmlns="http://schemas.openxmlformats.org/officeDocument/2006/extended-properties" xmlns:vt="http://schemas.openxmlformats.org/officeDocument/2006/docPropsVTypes">
  <TotalTime>5207</TotalTime>
  <Words>1101</Words>
  <Application>Microsoft Macintosh PowerPoint</Application>
  <PresentationFormat>Breedbeeld</PresentationFormat>
  <Paragraphs>216</Paragraphs>
  <Slides>15</Slides>
  <Notes>15</Notes>
  <HiddenSlides>1</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15</vt:i4>
      </vt:variant>
    </vt:vector>
  </HeadingPairs>
  <TitlesOfParts>
    <vt:vector size="23" baseType="lpstr">
      <vt:lpstr>Arial</vt:lpstr>
      <vt:lpstr>Calibri</vt:lpstr>
      <vt:lpstr>Calibri Light</vt:lpstr>
      <vt:lpstr>CIDFont+F2</vt:lpstr>
      <vt:lpstr>Georgia</vt:lpstr>
      <vt:lpstr>Ink Free</vt:lpstr>
      <vt:lpstr>Systeemlettertype regulier</vt:lpstr>
      <vt:lpstr>Kantoorthema</vt:lpstr>
      <vt:lpstr>PowerPoint-presentatie</vt:lpstr>
      <vt:lpstr>Programma</vt:lpstr>
      <vt:lpstr>GO-RAL team Logistiek</vt:lpstr>
      <vt:lpstr>Context GO-RAL</vt:lpstr>
      <vt:lpstr>Aanleiding</vt:lpstr>
      <vt:lpstr>Aanleiding</vt:lpstr>
      <vt:lpstr>Aanleiding</vt:lpstr>
      <vt:lpstr>Aanleiding</vt:lpstr>
      <vt:lpstr>Aanpak Logistieke laadinfra</vt:lpstr>
      <vt:lpstr>Huidige situatie</vt:lpstr>
      <vt:lpstr>Huidige situatie</vt:lpstr>
      <vt:lpstr>Praktische aanpak</vt:lpstr>
      <vt:lpstr>Toolbox</vt:lpstr>
      <vt:lpstr>Onderzoek oplossingen</vt:lpstr>
      <vt:lpstr>Pak zelf de regie!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Sanne Alferink | Transitiemakers</dc:creator>
  <cp:lastModifiedBy>Rick Reijersen van Buuren</cp:lastModifiedBy>
  <cp:revision>9</cp:revision>
  <dcterms:created xsi:type="dcterms:W3CDTF">2023-10-02T09:37:50Z</dcterms:created>
  <dcterms:modified xsi:type="dcterms:W3CDTF">2023-11-16T17:41:50Z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0x01010099280531EDDB2143A736794A58C26B40</vt:lpwstr>
  </property>
</Properties>
</file>